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comments/comment3.xml" ContentType="application/vnd.openxmlformats-officedocument.presentationml.comments+xml"/>
  <Override PartName="/ppt/notesSlides/notesSlide6.xml" ContentType="application/vnd.openxmlformats-officedocument.presentationml.notesSlide+xml"/>
  <Override PartName="/ppt/comments/comment4.xml" ContentType="application/vnd.openxmlformats-officedocument.presentationml.comments+xml"/>
  <Override PartName="/ppt/notesSlides/notesSlide7.xml" ContentType="application/vnd.openxmlformats-officedocument.presentationml.notesSlide+xml"/>
  <Override PartName="/ppt/comments/comment5.xml" ContentType="application/vnd.openxmlformats-officedocument.presentationml.comments+xml"/>
  <Override PartName="/ppt/notesSlides/notesSlide8.xml" ContentType="application/vnd.openxmlformats-officedocument.presentationml.notesSlide+xml"/>
  <Override PartName="/ppt/comments/comment6.xml" ContentType="application/vnd.openxmlformats-officedocument.presentationml.comments+xml"/>
  <Override PartName="/ppt/notesSlides/notesSlide9.xml" ContentType="application/vnd.openxmlformats-officedocument.presentationml.notesSlide+xml"/>
  <Override PartName="/ppt/comments/comment7.xml" ContentType="application/vnd.openxmlformats-officedocument.presentationml.comments+xml"/>
  <Override PartName="/ppt/notesSlides/notesSlide10.xml" ContentType="application/vnd.openxmlformats-officedocument.presentationml.notesSlide+xml"/>
  <Override PartName="/ppt/comments/comment8.xml" ContentType="application/vnd.openxmlformats-officedocument.presentationml.comments+xml"/>
  <Override PartName="/ppt/notesSlides/notesSlide11.xml" ContentType="application/vnd.openxmlformats-officedocument.presentationml.notesSlide+xml"/>
  <Override PartName="/ppt/comments/comment9.xml" ContentType="application/vnd.openxmlformats-officedocument.presentationml.comments+xml"/>
  <Override PartName="/ppt/notesSlides/notesSlide12.xml" ContentType="application/vnd.openxmlformats-officedocument.presentationml.notesSlide+xml"/>
  <Override PartName="/ppt/comments/comment10.xml" ContentType="application/vnd.openxmlformats-officedocument.presentationml.comments+xml"/>
  <Override PartName="/ppt/notesSlides/notesSlide13.xml" ContentType="application/vnd.openxmlformats-officedocument.presentationml.notesSlide+xml"/>
  <Override PartName="/ppt/comments/comment11.xml" ContentType="application/vnd.openxmlformats-officedocument.presentationml.comments+xml"/>
  <Override PartName="/ppt/notesSlides/notesSlide14.xml" ContentType="application/vnd.openxmlformats-officedocument.presentationml.notesSlide+xml"/>
  <Override PartName="/ppt/comments/comment12.xml" ContentType="application/vnd.openxmlformats-officedocument.presentationml.comments+xml"/>
  <Override PartName="/ppt/notesSlides/notesSlide15.xml" ContentType="application/vnd.openxmlformats-officedocument.presentationml.notesSlide+xml"/>
  <Override PartName="/ppt/comments/comment13.xml" ContentType="application/vnd.openxmlformats-officedocument.presentationml.comments+xml"/>
  <Override PartName="/ppt/notesSlides/notesSlide16.xml" ContentType="application/vnd.openxmlformats-officedocument.presentationml.notesSlide+xml"/>
  <Override PartName="/ppt/comments/comment14.xml" ContentType="application/vnd.openxmlformats-officedocument.presentationml.comments+xml"/>
  <Override PartName="/ppt/notesSlides/notesSlide17.xml" ContentType="application/vnd.openxmlformats-officedocument.presentationml.notesSlide+xml"/>
  <Override PartName="/ppt/comments/comment15.xml" ContentType="application/vnd.openxmlformats-officedocument.presentationml.comments+xml"/>
  <Override PartName="/ppt/notesSlides/notesSlide18.xml" ContentType="application/vnd.openxmlformats-officedocument.presentationml.notesSlide+xml"/>
  <Override PartName="/ppt/comments/comment16.xml" ContentType="application/vnd.openxmlformats-officedocument.presentationml.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omments/comment17.xml" ContentType="application/vnd.openxmlformats-officedocument.presentationml.comments+xml"/>
  <Override PartName="/ppt/notesSlides/notesSlide45.xml" ContentType="application/vnd.openxmlformats-officedocument.presentationml.notesSlide+xml"/>
  <Override PartName="/ppt/comments/comment18.xml" ContentType="application/vnd.openxmlformats-officedocument.presentationml.comments+xml"/>
  <Override PartName="/ppt/notesSlides/notesSlide46.xml" ContentType="application/vnd.openxmlformats-officedocument.presentationml.notesSlide+xml"/>
  <Override PartName="/ppt/comments/comment19.xml" ContentType="application/vnd.openxmlformats-officedocument.presentationml.comments+xml"/>
  <Override PartName="/ppt/notesSlides/notesSlide47.xml" ContentType="application/vnd.openxmlformats-officedocument.presentationml.notesSlide+xml"/>
  <Override PartName="/ppt/comments/comment20.xml" ContentType="application/vnd.openxmlformats-officedocument.presentationml.comments+xml"/>
  <Override PartName="/ppt/notesSlides/notesSlide48.xml" ContentType="application/vnd.openxmlformats-officedocument.presentationml.notesSlide+xml"/>
  <Override PartName="/ppt/comments/comment21.xml" ContentType="application/vnd.openxmlformats-officedocument.presentationml.comments+xml"/>
  <Override PartName="/ppt/notesSlides/notesSlide49.xml" ContentType="application/vnd.openxmlformats-officedocument.presentationml.notesSlide+xml"/>
  <Override PartName="/ppt/comments/comment22.xml" ContentType="application/vnd.openxmlformats-officedocument.presentationml.comment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omments/comment23.xml" ContentType="application/vnd.openxmlformats-officedocument.presentationml.comments+xml"/>
  <Override PartName="/ppt/notesSlides/notesSlide52.xml" ContentType="application/vnd.openxmlformats-officedocument.presentationml.notesSlide+xml"/>
  <Override PartName="/ppt/comments/comment24.xml" ContentType="application/vnd.openxmlformats-officedocument.presentationml.comments+xml"/>
  <Override PartName="/ppt/notesSlides/notesSlide53.xml" ContentType="application/vnd.openxmlformats-officedocument.presentationml.notesSlide+xml"/>
  <Override PartName="/ppt/comments/comment25.xml" ContentType="application/vnd.openxmlformats-officedocument.presentationml.comments+xml"/>
  <Override PartName="/ppt/notesSlides/notesSlide54.xml" ContentType="application/vnd.openxmlformats-officedocument.presentationml.notesSlide+xml"/>
  <Override PartName="/ppt/comments/comment26.xml" ContentType="application/vnd.openxmlformats-officedocument.presentationml.comments+xml"/>
  <Override PartName="/ppt/notesSlides/notesSlide55.xml" ContentType="application/vnd.openxmlformats-officedocument.presentationml.notesSlide+xml"/>
  <Override PartName="/ppt/comments/comment27.xml" ContentType="application/vnd.openxmlformats-officedocument.presentationml.comments+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60"/>
  </p:notesMasterIdLst>
  <p:sldIdLst>
    <p:sldId id="256" r:id="rId2"/>
    <p:sldId id="257" r:id="rId3"/>
    <p:sldId id="258" r:id="rId4"/>
    <p:sldId id="312" r:id="rId5"/>
    <p:sldId id="313"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11" r:id="rId53"/>
    <p:sldId id="305" r:id="rId54"/>
    <p:sldId id="306" r:id="rId55"/>
    <p:sldId id="307" r:id="rId56"/>
    <p:sldId id="308" r:id="rId57"/>
    <p:sldId id="309" r:id="rId58"/>
    <p:sldId id="310" r:id="rId59"/>
  </p:sldIdLst>
  <p:sldSz cx="9144000" cy="5143500" type="screen16x9"/>
  <p:notesSz cx="6858000" cy="9144000"/>
  <p:embeddedFontLst>
    <p:embeddedFont>
      <p:font typeface="ABeeZee" panose="020B0604020202020204" charset="0"/>
      <p:regular r:id="rId61"/>
      <p: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enjamin McAnulty" initials="" lastIdx="2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57D7"/>
    <a:srgbClr val="414042"/>
    <a:srgbClr val="022254"/>
    <a:srgbClr val="16080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23DEB76-DAFA-4AE0-B412-89A3025F556B}">
  <a:tblStyle styleId="{223DEB76-DAFA-4AE0-B412-89A3025F556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5" d="100"/>
          <a:sy n="125" d="100"/>
        </p:scale>
        <p:origin x="226"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3-04-11T21:12:41.462" idx="1">
    <p:pos x="6000" y="0"/>
    <p:text>Ben 2</p:text>
  </p:cm>
</p:cmLst>
</file>

<file path=ppt/comments/comment10.xml><?xml version="1.0" encoding="utf-8"?>
<p:cmLst xmlns:a="http://schemas.openxmlformats.org/drawingml/2006/main" xmlns:r="http://schemas.openxmlformats.org/officeDocument/2006/relationships" xmlns:p="http://schemas.openxmlformats.org/presentationml/2006/main">
  <p:cm authorId="0" dt="2023-04-11T21:13:47.924" idx="10">
    <p:pos x="6000" y="0"/>
    <p:text>Ben 1</p:text>
  </p:cm>
</p:cmLst>
</file>

<file path=ppt/comments/comment11.xml><?xml version="1.0" encoding="utf-8"?>
<p:cmLst xmlns:a="http://schemas.openxmlformats.org/drawingml/2006/main" xmlns:r="http://schemas.openxmlformats.org/officeDocument/2006/relationships" xmlns:p="http://schemas.openxmlformats.org/presentationml/2006/main">
  <p:cm authorId="0" dt="2023-04-11T21:13:55.904" idx="11">
    <p:pos x="6000" y="0"/>
    <p:text>Ben 1</p:text>
  </p:cm>
</p:cmLst>
</file>

<file path=ppt/comments/comment12.xml><?xml version="1.0" encoding="utf-8"?>
<p:cmLst xmlns:a="http://schemas.openxmlformats.org/drawingml/2006/main" xmlns:r="http://schemas.openxmlformats.org/officeDocument/2006/relationships" xmlns:p="http://schemas.openxmlformats.org/presentationml/2006/main">
  <p:cm authorId="0" dt="2023-04-11T21:14:05.819" idx="12">
    <p:pos x="6000" y="0"/>
    <p:text>Ben 1</p:text>
  </p:cm>
</p:cmLst>
</file>

<file path=ppt/comments/comment13.xml><?xml version="1.0" encoding="utf-8"?>
<p:cmLst xmlns:a="http://schemas.openxmlformats.org/drawingml/2006/main" xmlns:r="http://schemas.openxmlformats.org/officeDocument/2006/relationships" xmlns:p="http://schemas.openxmlformats.org/presentationml/2006/main">
  <p:cm authorId="0" dt="2023-04-11T21:14:15.029" idx="13">
    <p:pos x="6000" y="0"/>
    <p:text>Ben 1</p:text>
  </p:cm>
</p:cmLst>
</file>

<file path=ppt/comments/comment14.xml><?xml version="1.0" encoding="utf-8"?>
<p:cmLst xmlns:a="http://schemas.openxmlformats.org/drawingml/2006/main" xmlns:r="http://schemas.openxmlformats.org/officeDocument/2006/relationships" xmlns:p="http://schemas.openxmlformats.org/presentationml/2006/main">
  <p:cm authorId="0" dt="2023-04-11T21:14:43.166" idx="14">
    <p:pos x="6000" y="0"/>
    <p:text>Ben 1</p:text>
  </p:cm>
</p:cmLst>
</file>

<file path=ppt/comments/comment15.xml><?xml version="1.0" encoding="utf-8"?>
<p:cmLst xmlns:a="http://schemas.openxmlformats.org/drawingml/2006/main" xmlns:r="http://schemas.openxmlformats.org/officeDocument/2006/relationships" xmlns:p="http://schemas.openxmlformats.org/presentationml/2006/main">
  <p:cm authorId="0" dt="2023-04-11T21:14:52.072" idx="15">
    <p:pos x="6000" y="0"/>
    <p:text>Ben 1</p:text>
  </p:cm>
</p:cmLst>
</file>

<file path=ppt/comments/comment16.xml><?xml version="1.0" encoding="utf-8"?>
<p:cmLst xmlns:a="http://schemas.openxmlformats.org/drawingml/2006/main" xmlns:r="http://schemas.openxmlformats.org/officeDocument/2006/relationships" xmlns:p="http://schemas.openxmlformats.org/presentationml/2006/main">
  <p:cm authorId="0" dt="2023-04-11T21:14:57.736" idx="16">
    <p:pos x="6000" y="0"/>
    <p:text>Ben 1</p:text>
  </p:cm>
</p:cmLst>
</file>

<file path=ppt/comments/comment17.xml><?xml version="1.0" encoding="utf-8"?>
<p:cmLst xmlns:a="http://schemas.openxmlformats.org/drawingml/2006/main" xmlns:r="http://schemas.openxmlformats.org/officeDocument/2006/relationships" xmlns:p="http://schemas.openxmlformats.org/presentationml/2006/main">
  <p:cm authorId="0" dt="2023-04-11T21:16:51.092" idx="17">
    <p:pos x="6000" y="0"/>
    <p:text>Jon</p:text>
  </p:cm>
</p:cmLst>
</file>

<file path=ppt/comments/comment18.xml><?xml version="1.0" encoding="utf-8"?>
<p:cmLst xmlns:a="http://schemas.openxmlformats.org/drawingml/2006/main" xmlns:r="http://schemas.openxmlformats.org/officeDocument/2006/relationships" xmlns:p="http://schemas.openxmlformats.org/presentationml/2006/main">
  <p:cm authorId="0" dt="2023-04-11T21:01:59.399" idx="18">
    <p:pos x="6000" y="0"/>
    <p:text>Jon</p:text>
  </p:cm>
</p:cmLst>
</file>

<file path=ppt/comments/comment19.xml><?xml version="1.0" encoding="utf-8"?>
<p:cmLst xmlns:a="http://schemas.openxmlformats.org/drawingml/2006/main" xmlns:r="http://schemas.openxmlformats.org/officeDocument/2006/relationships" xmlns:p="http://schemas.openxmlformats.org/presentationml/2006/main">
  <p:cm authorId="0" dt="2023-04-11T21:02:12.043" idx="19">
    <p:pos x="6000" y="0"/>
    <p:text>Jon</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3-04-11T21:12:49.719" idx="2">
    <p:pos x="6000" y="0"/>
    <p:text>Ben 2</p:text>
  </p:cm>
</p:cmLst>
</file>

<file path=ppt/comments/comment20.xml><?xml version="1.0" encoding="utf-8"?>
<p:cmLst xmlns:a="http://schemas.openxmlformats.org/drawingml/2006/main" xmlns:r="http://schemas.openxmlformats.org/officeDocument/2006/relationships" xmlns:p="http://schemas.openxmlformats.org/presentationml/2006/main">
  <p:cm authorId="0" dt="2023-04-11T21:02:34.900" idx="20">
    <p:pos x="6000" y="0"/>
    <p:text>Jon</p:text>
  </p:cm>
</p:cmLst>
</file>

<file path=ppt/comments/comment21.xml><?xml version="1.0" encoding="utf-8"?>
<p:cmLst xmlns:a="http://schemas.openxmlformats.org/drawingml/2006/main" xmlns:r="http://schemas.openxmlformats.org/officeDocument/2006/relationships" xmlns:p="http://schemas.openxmlformats.org/presentationml/2006/main">
  <p:cm authorId="0" dt="2023-04-11T21:02:35.897" idx="21">
    <p:pos x="6000" y="0"/>
    <p:text>Jon</p:text>
  </p:cm>
</p:cmLst>
</file>

<file path=ppt/comments/comment22.xml><?xml version="1.0" encoding="utf-8"?>
<p:cmLst xmlns:a="http://schemas.openxmlformats.org/drawingml/2006/main" xmlns:r="http://schemas.openxmlformats.org/officeDocument/2006/relationships" xmlns:p="http://schemas.openxmlformats.org/presentationml/2006/main">
  <p:cm authorId="0" dt="2023-04-11T22:04:29.317" idx="22">
    <p:pos x="6000" y="0"/>
    <p:text>Ben 3</p:text>
  </p:cm>
</p:cmLst>
</file>

<file path=ppt/comments/comment23.xml><?xml version="1.0" encoding="utf-8"?>
<p:cmLst xmlns:a="http://schemas.openxmlformats.org/drawingml/2006/main" xmlns:r="http://schemas.openxmlformats.org/officeDocument/2006/relationships" xmlns:p="http://schemas.openxmlformats.org/presentationml/2006/main">
  <p:cm authorId="0" dt="2023-04-11T22:03:46.450" idx="23">
    <p:pos x="6000" y="0"/>
    <p:text>Ben 3</p:text>
  </p:cm>
</p:cmLst>
</file>

<file path=ppt/comments/comment24.xml><?xml version="1.0" encoding="utf-8"?>
<p:cmLst xmlns:a="http://schemas.openxmlformats.org/drawingml/2006/main" xmlns:r="http://schemas.openxmlformats.org/officeDocument/2006/relationships" xmlns:p="http://schemas.openxmlformats.org/presentationml/2006/main">
  <p:cm authorId="0" dt="2023-04-11T22:05:11.127" idx="24">
    <p:pos x="6000" y="0"/>
    <p:text>Ben 2</p:text>
  </p:cm>
</p:cmLst>
</file>

<file path=ppt/comments/comment25.xml><?xml version="1.0" encoding="utf-8"?>
<p:cmLst xmlns:a="http://schemas.openxmlformats.org/drawingml/2006/main" xmlns:r="http://schemas.openxmlformats.org/officeDocument/2006/relationships" xmlns:p="http://schemas.openxmlformats.org/presentationml/2006/main">
  <p:cm authorId="0" dt="2023-04-11T22:03:59.964" idx="25">
    <p:pos x="6000" y="0"/>
    <p:text>Ben 3</p:text>
  </p:cm>
</p:cmLst>
</file>

<file path=ppt/comments/comment26.xml><?xml version="1.0" encoding="utf-8"?>
<p:cmLst xmlns:a="http://schemas.openxmlformats.org/drawingml/2006/main" xmlns:r="http://schemas.openxmlformats.org/officeDocument/2006/relationships" xmlns:p="http://schemas.openxmlformats.org/presentationml/2006/main">
  <p:cm authorId="0" dt="2023-04-11T22:04:06.964" idx="26">
    <p:pos x="6000" y="0"/>
    <p:text>Ben 3</p:text>
  </p:cm>
</p:cmLst>
</file>

<file path=ppt/comments/comment27.xml><?xml version="1.0" encoding="utf-8"?>
<p:cmLst xmlns:a="http://schemas.openxmlformats.org/drawingml/2006/main" xmlns:r="http://schemas.openxmlformats.org/officeDocument/2006/relationships" xmlns:p="http://schemas.openxmlformats.org/presentationml/2006/main">
  <p:cm authorId="0" dt="2023-04-11T22:04:15.703" idx="27">
    <p:pos x="6000" y="0"/>
    <p:text>Ben 3</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23-04-11T21:12:56.753" idx="3">
    <p:pos x="6000" y="0"/>
    <p:text>Ben 2</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23-04-11T21:13:02.295" idx="4">
    <p:pos x="6000" y="0"/>
    <p:text>Ben 2</p:text>
  </p:cm>
</p:cmLst>
</file>

<file path=ppt/comments/comment5.xml><?xml version="1.0" encoding="utf-8"?>
<p:cmLst xmlns:a="http://schemas.openxmlformats.org/drawingml/2006/main" xmlns:r="http://schemas.openxmlformats.org/officeDocument/2006/relationships" xmlns:p="http://schemas.openxmlformats.org/presentationml/2006/main">
  <p:cm authorId="0" dt="2023-04-11T22:01:10.423" idx="5">
    <p:pos x="6000" y="0"/>
    <p:text>Chad</p:text>
  </p:cm>
</p:cmLst>
</file>

<file path=ppt/comments/comment6.xml><?xml version="1.0" encoding="utf-8"?>
<p:cmLst xmlns:a="http://schemas.openxmlformats.org/drawingml/2006/main" xmlns:r="http://schemas.openxmlformats.org/officeDocument/2006/relationships" xmlns:p="http://schemas.openxmlformats.org/presentationml/2006/main">
  <p:cm authorId="0" dt="2023-04-11T22:01:16.731" idx="6">
    <p:pos x="6000" y="0"/>
    <p:text>Chad</p:text>
  </p:cm>
</p:cmLst>
</file>

<file path=ppt/comments/comment7.xml><?xml version="1.0" encoding="utf-8"?>
<p:cmLst xmlns:a="http://schemas.openxmlformats.org/drawingml/2006/main" xmlns:r="http://schemas.openxmlformats.org/officeDocument/2006/relationships" xmlns:p="http://schemas.openxmlformats.org/presentationml/2006/main">
  <p:cm authorId="0" dt="2023-04-11T22:01:23.089" idx="7">
    <p:pos x="6000" y="0"/>
    <p:text>Chad</p:text>
  </p:cm>
</p:cmLst>
</file>

<file path=ppt/comments/comment8.xml><?xml version="1.0" encoding="utf-8"?>
<p:cmLst xmlns:a="http://schemas.openxmlformats.org/drawingml/2006/main" xmlns:r="http://schemas.openxmlformats.org/officeDocument/2006/relationships" xmlns:p="http://schemas.openxmlformats.org/presentationml/2006/main">
  <p:cm authorId="0" dt="2023-04-11T22:01:32.048" idx="8">
    <p:pos x="6000" y="0"/>
    <p:text>Chad</p:text>
  </p:cm>
</p:cmLst>
</file>

<file path=ppt/comments/comment9.xml><?xml version="1.0" encoding="utf-8"?>
<p:cmLst xmlns:a="http://schemas.openxmlformats.org/drawingml/2006/main" xmlns:r="http://schemas.openxmlformats.org/officeDocument/2006/relationships" xmlns:p="http://schemas.openxmlformats.org/presentationml/2006/main">
  <p:cm authorId="0" dt="2023-04-11T22:01:55.199" idx="9">
    <p:pos x="6000" y="0"/>
    <p:text>Chad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a515646e2e_3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a515646e2e_3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 1</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0c6702f993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0c6702f993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0c61a02e48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20c61a02e48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0e5cbfd2c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0e5cbfd2c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Maximum budget of 400, specified dimensions, plc software and interaction, LCD panel, re-usability LAN components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0e5cbfd2cd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20e5cbfd2cd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Maximum budget of 400, specified dimensions, plc software and interaction, LCD panel, re-usability LAN components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0e5cbfd2cd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0e5cbfd2cd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Maximum budget of 400, specified dimensions, plc software and interaction, LCD panel, re-usability LAN components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0c61a02e48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0c61a02e4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Maximum budget of 400, specified dimensions, plc software and interaction, LCD panel, re-usability LAN components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1429d643c6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21429d643c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a42f77aadb_1_17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1a42f77aadb_1_17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 1</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09f31aaa39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209f31aaa39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20e5cbfd2cd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20e5cbfd2c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fc2579ee51_0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fc2579ee51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0c61a02e48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0c61a02e4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0c61a02e4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20c61a02e4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20c61a02e48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20c61a02e48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087eb78d22_3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2087eb78d22_3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0c61a02e48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0c61a02e48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7fb9c492a7_1_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7fb9c492a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fd067e9a5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fd067e9a5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1200"/>
              </a:spcAft>
              <a:buClr>
                <a:schemeClr val="dk1"/>
              </a:buClr>
              <a:buSzPts val="1100"/>
              <a:buFont typeface="Arial"/>
              <a:buNone/>
            </a:pPr>
            <a:endParaRPr sz="1300">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0e5cbfd2cd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20e5cbfd2c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fc3d52a111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fc3d52a11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fc2579ee51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fc2579ee51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1200"/>
              </a:spcAft>
              <a:buClr>
                <a:schemeClr val="dk1"/>
              </a:buClr>
              <a:buSzPts val="1100"/>
              <a:buFont typeface="Arial"/>
              <a:buNone/>
            </a:pPr>
            <a:endParaRPr sz="130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7fb9c492a7_1_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7fb9c492a7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1200"/>
              </a:spcAft>
              <a:buClr>
                <a:schemeClr val="dk1"/>
              </a:buClr>
              <a:buSzPts val="1100"/>
              <a:buFont typeface="Arial"/>
              <a:buNone/>
            </a:pPr>
            <a:endParaRPr sz="1300">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7fb9c492a7_1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7fb9c492a7_1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20e5cbfd2cd_6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20e5cbfd2cd_6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20e5cbfd2cd_6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20e5cbfd2cd_6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20e5cbfd2cd_6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20e5cbfd2cd_6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0e5cbfd2cd_6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20e5cbfd2cd_6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1fc2579ee51_0_5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1fc2579ee51_0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fc2579ee51_0_3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1fc2579ee5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1200"/>
              </a:spcAft>
              <a:buClr>
                <a:schemeClr val="dk1"/>
              </a:buClr>
              <a:buSzPts val="1100"/>
              <a:buFont typeface="Arial"/>
              <a:buNone/>
            </a:pPr>
            <a:endParaRPr sz="1300">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0e5cbfd2cd_2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20e5cbfd2cd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1200"/>
              </a:spcAft>
              <a:buClr>
                <a:schemeClr val="dk1"/>
              </a:buClr>
              <a:buSzPts val="1100"/>
              <a:buFont typeface="Arial"/>
              <a:buNone/>
            </a:pPr>
            <a:endParaRPr sz="1300">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20e5cbfd2cd_8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20e5cbfd2cd_8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fc2579ee51_0_3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1fc2579ee51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a42f77aadb_1_173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a42f77aadb_1_17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 1</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17fb9c492a7_1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17fb9c492a7_1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0e5cbfd2cd_8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0e5cbfd2cd_8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20c61a02e48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20c61a02e48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fc2579ee51_0_5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1fc2579ee51_0_5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2b5473c361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2b5473c36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Jon</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209f31aaa39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209f31aaa39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jon</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209f31aaa39_3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209f31aaa39_3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1429d64281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1429d6428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21429d6428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21429d6428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21429d64281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21429d64281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7fb9c492a7_1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7fb9c492a7_1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 1</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21429d64281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21429d64281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80317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209f31aaa39_3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209f31aaa39_3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21429d64281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21429d64281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22b5473c361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22b5473c36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22b5473c361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22b5473c361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22b5473c361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22b5473c361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1ab9046274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1ab904627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7fb9c492a7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7fb9c492a7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 1</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0c61a02e48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0c61a02e4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0c99a5b42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0c99a5b42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0e5cbfd2cd_6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0e5cbfd2cd_6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50"/>
        <p:cNvGrpSpPr/>
        <p:nvPr/>
      </p:nvGrpSpPr>
      <p:grpSpPr>
        <a:xfrm>
          <a:off x="0" y="0"/>
          <a:ext cx="0" cy="0"/>
          <a:chOff x="0" y="0"/>
          <a:chExt cx="0" cy="0"/>
        </a:xfrm>
      </p:grpSpPr>
      <p:grpSp>
        <p:nvGrpSpPr>
          <p:cNvPr id="51" name="Google Shape;51;p13"/>
          <p:cNvGrpSpPr/>
          <p:nvPr/>
        </p:nvGrpSpPr>
        <p:grpSpPr>
          <a:xfrm>
            <a:off x="-4" y="-2"/>
            <a:ext cx="1262493" cy="697985"/>
            <a:chOff x="3729625" y="3808325"/>
            <a:chExt cx="470325" cy="260025"/>
          </a:xfrm>
        </p:grpSpPr>
        <p:sp>
          <p:nvSpPr>
            <p:cNvPr id="52" name="Google Shape;52;p13"/>
            <p:cNvSpPr/>
            <p:nvPr/>
          </p:nvSpPr>
          <p:spPr>
            <a:xfrm>
              <a:off x="4184725" y="3808325"/>
              <a:ext cx="15225" cy="20575"/>
            </a:xfrm>
            <a:custGeom>
              <a:avLst/>
              <a:gdLst/>
              <a:ahLst/>
              <a:cxnLst/>
              <a:rect l="l" t="t" r="r" b="b"/>
              <a:pathLst>
                <a:path w="609" h="823" extrusionOk="0">
                  <a:moveTo>
                    <a:pt x="346" y="1"/>
                  </a:moveTo>
                  <a:lnTo>
                    <a:pt x="1" y="727"/>
                  </a:lnTo>
                  <a:lnTo>
                    <a:pt x="227" y="822"/>
                  </a:lnTo>
                  <a:lnTo>
                    <a:pt x="60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3"/>
            <p:cNvSpPr/>
            <p:nvPr/>
          </p:nvSpPr>
          <p:spPr>
            <a:xfrm>
              <a:off x="4053475" y="3877975"/>
              <a:ext cx="325" cy="25"/>
            </a:xfrm>
            <a:custGeom>
              <a:avLst/>
              <a:gdLst/>
              <a:ahLst/>
              <a:cxnLst/>
              <a:rect l="l" t="t" r="r" b="b"/>
              <a:pathLst>
                <a:path w="13" h="1" extrusionOk="0">
                  <a:moveTo>
                    <a:pt x="12"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3"/>
            <p:cNvSpPr/>
            <p:nvPr/>
          </p:nvSpPr>
          <p:spPr>
            <a:xfrm>
              <a:off x="4054075" y="3877975"/>
              <a:ext cx="325" cy="25"/>
            </a:xfrm>
            <a:custGeom>
              <a:avLst/>
              <a:gdLst/>
              <a:ahLst/>
              <a:cxnLst/>
              <a:rect l="l" t="t" r="r" b="b"/>
              <a:pathLst>
                <a:path w="13" h="1" extrusionOk="0">
                  <a:moveTo>
                    <a:pt x="12"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3"/>
            <p:cNvSpPr/>
            <p:nvPr/>
          </p:nvSpPr>
          <p:spPr>
            <a:xfrm>
              <a:off x="4052575" y="3877975"/>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3"/>
            <p:cNvSpPr/>
            <p:nvPr/>
          </p:nvSpPr>
          <p:spPr>
            <a:xfrm>
              <a:off x="4052575" y="3877975"/>
              <a:ext cx="925" cy="25"/>
            </a:xfrm>
            <a:custGeom>
              <a:avLst/>
              <a:gdLst/>
              <a:ahLst/>
              <a:cxnLst/>
              <a:rect l="l" t="t" r="r" b="b"/>
              <a:pathLst>
                <a:path w="37" h="1" extrusionOk="0">
                  <a:moveTo>
                    <a:pt x="36"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p:nvPr/>
          </p:nvSpPr>
          <p:spPr>
            <a:xfrm>
              <a:off x="4052875" y="3817575"/>
              <a:ext cx="75325" cy="60150"/>
            </a:xfrm>
            <a:custGeom>
              <a:avLst/>
              <a:gdLst/>
              <a:ahLst/>
              <a:cxnLst/>
              <a:rect l="l" t="t" r="r" b="b"/>
              <a:pathLst>
                <a:path w="3013" h="2406" extrusionOk="0">
                  <a:moveTo>
                    <a:pt x="2870" y="0"/>
                  </a:moveTo>
                  <a:lnTo>
                    <a:pt x="1" y="2179"/>
                  </a:lnTo>
                  <a:lnTo>
                    <a:pt x="60" y="2191"/>
                  </a:lnTo>
                  <a:cubicBezTo>
                    <a:pt x="120" y="2203"/>
                    <a:pt x="155" y="2286"/>
                    <a:pt x="143" y="2346"/>
                  </a:cubicBezTo>
                  <a:cubicBezTo>
                    <a:pt x="120" y="2369"/>
                    <a:pt x="108" y="2381"/>
                    <a:pt x="96" y="2405"/>
                  </a:cubicBezTo>
                  <a:lnTo>
                    <a:pt x="3013" y="202"/>
                  </a:lnTo>
                  <a:cubicBezTo>
                    <a:pt x="2953" y="143"/>
                    <a:pt x="2906" y="83"/>
                    <a:pt x="28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3"/>
            <p:cNvSpPr/>
            <p:nvPr/>
          </p:nvSpPr>
          <p:spPr>
            <a:xfrm>
              <a:off x="4054375" y="3877700"/>
              <a:ext cx="900" cy="300"/>
            </a:xfrm>
            <a:custGeom>
              <a:avLst/>
              <a:gdLst/>
              <a:ahLst/>
              <a:cxnLst/>
              <a:rect l="l" t="t" r="r" b="b"/>
              <a:pathLst>
                <a:path w="36" h="12" extrusionOk="0">
                  <a:moveTo>
                    <a:pt x="36" y="0"/>
                  </a:moveTo>
                  <a:cubicBezTo>
                    <a:pt x="36" y="0"/>
                    <a:pt x="24" y="0"/>
                    <a:pt x="0" y="12"/>
                  </a:cubicBezTo>
                  <a:cubicBezTo>
                    <a:pt x="24" y="12"/>
                    <a:pt x="36" y="0"/>
                    <a:pt x="3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3"/>
            <p:cNvSpPr/>
            <p:nvPr/>
          </p:nvSpPr>
          <p:spPr>
            <a:xfrm>
              <a:off x="3913575" y="3827100"/>
              <a:ext cx="143200" cy="50900"/>
            </a:xfrm>
            <a:custGeom>
              <a:avLst/>
              <a:gdLst/>
              <a:ahLst/>
              <a:cxnLst/>
              <a:rect l="l" t="t" r="r" b="b"/>
              <a:pathLst>
                <a:path w="5728" h="2036" extrusionOk="0">
                  <a:moveTo>
                    <a:pt x="12" y="0"/>
                  </a:moveTo>
                  <a:lnTo>
                    <a:pt x="12" y="0"/>
                  </a:lnTo>
                  <a:cubicBezTo>
                    <a:pt x="24" y="12"/>
                    <a:pt x="24" y="24"/>
                    <a:pt x="36" y="60"/>
                  </a:cubicBezTo>
                  <a:cubicBezTo>
                    <a:pt x="60" y="131"/>
                    <a:pt x="36" y="191"/>
                    <a:pt x="0" y="238"/>
                  </a:cubicBezTo>
                  <a:lnTo>
                    <a:pt x="5561" y="2036"/>
                  </a:lnTo>
                  <a:lnTo>
                    <a:pt x="5644" y="2036"/>
                  </a:lnTo>
                  <a:cubicBezTo>
                    <a:pt x="5668" y="2036"/>
                    <a:pt x="5668" y="2024"/>
                    <a:pt x="5680" y="2024"/>
                  </a:cubicBezTo>
                  <a:cubicBezTo>
                    <a:pt x="5692" y="2000"/>
                    <a:pt x="5703" y="1988"/>
                    <a:pt x="5727" y="1965"/>
                  </a:cubicBezTo>
                  <a:cubicBezTo>
                    <a:pt x="5727" y="1905"/>
                    <a:pt x="5692" y="1822"/>
                    <a:pt x="5632" y="1810"/>
                  </a:cubicBezTo>
                  <a:lnTo>
                    <a:pt x="5573" y="1798"/>
                  </a:ln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3"/>
            <p:cNvSpPr/>
            <p:nvPr/>
          </p:nvSpPr>
          <p:spPr>
            <a:xfrm>
              <a:off x="4141275" y="3808325"/>
              <a:ext cx="5975" cy="2725"/>
            </a:xfrm>
            <a:custGeom>
              <a:avLst/>
              <a:gdLst/>
              <a:ahLst/>
              <a:cxnLst/>
              <a:rect l="l" t="t" r="r" b="b"/>
              <a:pathLst>
                <a:path w="239" h="109" extrusionOk="0">
                  <a:moveTo>
                    <a:pt x="1" y="1"/>
                  </a:moveTo>
                  <a:lnTo>
                    <a:pt x="1" y="13"/>
                  </a:lnTo>
                  <a:lnTo>
                    <a:pt x="10" y="13"/>
                  </a:lnTo>
                  <a:cubicBezTo>
                    <a:pt x="7" y="8"/>
                    <a:pt x="4" y="4"/>
                    <a:pt x="1" y="1"/>
                  </a:cubicBezTo>
                  <a:close/>
                  <a:moveTo>
                    <a:pt x="10" y="13"/>
                  </a:moveTo>
                  <a:lnTo>
                    <a:pt x="10" y="13"/>
                  </a:lnTo>
                  <a:cubicBezTo>
                    <a:pt x="18" y="26"/>
                    <a:pt x="24" y="43"/>
                    <a:pt x="24" y="60"/>
                  </a:cubicBezTo>
                  <a:lnTo>
                    <a:pt x="132" y="108"/>
                  </a:lnTo>
                  <a:lnTo>
                    <a:pt x="239" y="13"/>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p:nvPr/>
          </p:nvSpPr>
          <p:spPr>
            <a:xfrm>
              <a:off x="4141875" y="3809525"/>
              <a:ext cx="51525" cy="25325"/>
            </a:xfrm>
            <a:custGeom>
              <a:avLst/>
              <a:gdLst/>
              <a:ahLst/>
              <a:cxnLst/>
              <a:rect l="l" t="t" r="r" b="b"/>
              <a:pathLst>
                <a:path w="2061" h="1013" extrusionOk="0">
                  <a:moveTo>
                    <a:pt x="0" y="1"/>
                  </a:moveTo>
                  <a:lnTo>
                    <a:pt x="0" y="1"/>
                  </a:lnTo>
                  <a:cubicBezTo>
                    <a:pt x="12" y="24"/>
                    <a:pt x="36" y="72"/>
                    <a:pt x="48" y="108"/>
                  </a:cubicBezTo>
                  <a:cubicBezTo>
                    <a:pt x="60" y="167"/>
                    <a:pt x="60" y="203"/>
                    <a:pt x="48" y="263"/>
                  </a:cubicBezTo>
                  <a:lnTo>
                    <a:pt x="1560" y="882"/>
                  </a:lnTo>
                  <a:cubicBezTo>
                    <a:pt x="1584" y="798"/>
                    <a:pt x="1644" y="763"/>
                    <a:pt x="1715" y="739"/>
                  </a:cubicBezTo>
                  <a:cubicBezTo>
                    <a:pt x="1729" y="736"/>
                    <a:pt x="1743" y="734"/>
                    <a:pt x="1756" y="734"/>
                  </a:cubicBezTo>
                  <a:cubicBezTo>
                    <a:pt x="1846" y="734"/>
                    <a:pt x="1920" y="800"/>
                    <a:pt x="1941" y="894"/>
                  </a:cubicBezTo>
                  <a:cubicBezTo>
                    <a:pt x="1953" y="941"/>
                    <a:pt x="1941" y="965"/>
                    <a:pt x="1917" y="1013"/>
                  </a:cubicBezTo>
                  <a:cubicBezTo>
                    <a:pt x="1953" y="1013"/>
                    <a:pt x="1965" y="1001"/>
                    <a:pt x="1977" y="977"/>
                  </a:cubicBezTo>
                  <a:lnTo>
                    <a:pt x="2025" y="941"/>
                  </a:lnTo>
                  <a:cubicBezTo>
                    <a:pt x="2060" y="882"/>
                    <a:pt x="2025" y="798"/>
                    <a:pt x="1965" y="786"/>
                  </a:cubicBezTo>
                  <a:lnTo>
                    <a:pt x="1953" y="786"/>
                  </a:lnTo>
                  <a:lnTo>
                    <a:pt x="1727" y="703"/>
                  </a:lnTo>
                  <a:lnTo>
                    <a:pt x="108" y="48"/>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3"/>
            <p:cNvSpPr/>
            <p:nvPr/>
          </p:nvSpPr>
          <p:spPr>
            <a:xfrm>
              <a:off x="4122525" y="3808325"/>
              <a:ext cx="3900" cy="1225"/>
            </a:xfrm>
            <a:custGeom>
              <a:avLst/>
              <a:gdLst/>
              <a:ahLst/>
              <a:cxnLst/>
              <a:rect l="l" t="t" r="r" b="b"/>
              <a:pathLst>
                <a:path w="156" h="49" extrusionOk="0">
                  <a:moveTo>
                    <a:pt x="1" y="1"/>
                  </a:moveTo>
                  <a:lnTo>
                    <a:pt x="120" y="49"/>
                  </a:lnTo>
                  <a:cubicBezTo>
                    <a:pt x="132" y="37"/>
                    <a:pt x="132" y="13"/>
                    <a:pt x="15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p:nvPr/>
          </p:nvSpPr>
          <p:spPr>
            <a:xfrm>
              <a:off x="3906425" y="3808325"/>
              <a:ext cx="10750" cy="16400"/>
            </a:xfrm>
            <a:custGeom>
              <a:avLst/>
              <a:gdLst/>
              <a:ahLst/>
              <a:cxnLst/>
              <a:rect l="l" t="t" r="r" b="b"/>
              <a:pathLst>
                <a:path w="430" h="656" extrusionOk="0">
                  <a:moveTo>
                    <a:pt x="191" y="1"/>
                  </a:moveTo>
                  <a:lnTo>
                    <a:pt x="1" y="644"/>
                  </a:lnTo>
                  <a:cubicBezTo>
                    <a:pt x="13" y="632"/>
                    <a:pt x="48" y="632"/>
                    <a:pt x="60" y="608"/>
                  </a:cubicBezTo>
                  <a:cubicBezTo>
                    <a:pt x="74" y="605"/>
                    <a:pt x="89" y="604"/>
                    <a:pt x="104" y="604"/>
                  </a:cubicBezTo>
                  <a:cubicBezTo>
                    <a:pt x="152" y="604"/>
                    <a:pt x="202" y="619"/>
                    <a:pt x="239" y="656"/>
                  </a:cubicBezTo>
                  <a:lnTo>
                    <a:pt x="4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3"/>
            <p:cNvSpPr/>
            <p:nvPr/>
          </p:nvSpPr>
          <p:spPr>
            <a:xfrm>
              <a:off x="3838275" y="3832450"/>
              <a:ext cx="71150" cy="218800"/>
            </a:xfrm>
            <a:custGeom>
              <a:avLst/>
              <a:gdLst/>
              <a:ahLst/>
              <a:cxnLst/>
              <a:rect l="l" t="t" r="r" b="b"/>
              <a:pathLst>
                <a:path w="2846" h="8752" extrusionOk="0">
                  <a:moveTo>
                    <a:pt x="2655" y="0"/>
                  </a:moveTo>
                  <a:cubicBezTo>
                    <a:pt x="2631" y="24"/>
                    <a:pt x="2619" y="24"/>
                    <a:pt x="2619" y="24"/>
                  </a:cubicBezTo>
                  <a:lnTo>
                    <a:pt x="0" y="8692"/>
                  </a:lnTo>
                  <a:cubicBezTo>
                    <a:pt x="95" y="8692"/>
                    <a:pt x="167" y="8716"/>
                    <a:pt x="226" y="8751"/>
                  </a:cubicBezTo>
                  <a:lnTo>
                    <a:pt x="2846" y="84"/>
                  </a:lnTo>
                  <a:lnTo>
                    <a:pt x="2846" y="84"/>
                  </a:lnTo>
                  <a:cubicBezTo>
                    <a:pt x="2836" y="85"/>
                    <a:pt x="2827" y="86"/>
                    <a:pt x="2818" y="86"/>
                  </a:cubicBezTo>
                  <a:cubicBezTo>
                    <a:pt x="2754" y="86"/>
                    <a:pt x="2686" y="52"/>
                    <a:pt x="265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3"/>
            <p:cNvSpPr/>
            <p:nvPr/>
          </p:nvSpPr>
          <p:spPr>
            <a:xfrm>
              <a:off x="3813250" y="3808325"/>
              <a:ext cx="91425" cy="24750"/>
            </a:xfrm>
            <a:custGeom>
              <a:avLst/>
              <a:gdLst/>
              <a:ahLst/>
              <a:cxnLst/>
              <a:rect l="l" t="t" r="r" b="b"/>
              <a:pathLst>
                <a:path w="3657" h="990" extrusionOk="0">
                  <a:moveTo>
                    <a:pt x="1" y="1"/>
                  </a:moveTo>
                  <a:lnTo>
                    <a:pt x="3549" y="989"/>
                  </a:lnTo>
                  <a:lnTo>
                    <a:pt x="3620" y="989"/>
                  </a:lnTo>
                  <a:cubicBezTo>
                    <a:pt x="3632" y="989"/>
                    <a:pt x="3656" y="965"/>
                    <a:pt x="3656" y="965"/>
                  </a:cubicBezTo>
                  <a:lnTo>
                    <a:pt x="3609" y="882"/>
                  </a:lnTo>
                  <a:cubicBezTo>
                    <a:pt x="3597" y="834"/>
                    <a:pt x="3609" y="811"/>
                    <a:pt x="3620" y="763"/>
                  </a:cubicBezTo>
                  <a:lnTo>
                    <a:pt x="3609" y="763"/>
                  </a:lnTo>
                  <a:lnTo>
                    <a:pt x="89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3"/>
            <p:cNvSpPr/>
            <p:nvPr/>
          </p:nvSpPr>
          <p:spPr>
            <a:xfrm>
              <a:off x="3729625" y="3808325"/>
              <a:ext cx="107475" cy="244125"/>
            </a:xfrm>
            <a:custGeom>
              <a:avLst/>
              <a:gdLst/>
              <a:ahLst/>
              <a:cxnLst/>
              <a:rect l="l" t="t" r="r" b="b"/>
              <a:pathLst>
                <a:path w="4299" h="9765" extrusionOk="0">
                  <a:moveTo>
                    <a:pt x="0" y="1"/>
                  </a:moveTo>
                  <a:lnTo>
                    <a:pt x="4108" y="9764"/>
                  </a:lnTo>
                  <a:cubicBezTo>
                    <a:pt x="4156" y="9716"/>
                    <a:pt x="4215" y="9681"/>
                    <a:pt x="4298" y="965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3"/>
            <p:cNvSpPr/>
            <p:nvPr/>
          </p:nvSpPr>
          <p:spPr>
            <a:xfrm>
              <a:off x="4180275" y="3827875"/>
              <a:ext cx="10150" cy="9700"/>
            </a:xfrm>
            <a:custGeom>
              <a:avLst/>
              <a:gdLst/>
              <a:ahLst/>
              <a:cxnLst/>
              <a:rect l="l" t="t" r="r" b="b"/>
              <a:pathLst>
                <a:path w="406" h="388" extrusionOk="0">
                  <a:moveTo>
                    <a:pt x="197" y="0"/>
                  </a:moveTo>
                  <a:cubicBezTo>
                    <a:pt x="183" y="0"/>
                    <a:pt x="169" y="2"/>
                    <a:pt x="155" y="5"/>
                  </a:cubicBezTo>
                  <a:cubicBezTo>
                    <a:pt x="84" y="29"/>
                    <a:pt x="24" y="88"/>
                    <a:pt x="12" y="148"/>
                  </a:cubicBezTo>
                  <a:cubicBezTo>
                    <a:pt x="12" y="171"/>
                    <a:pt x="0" y="195"/>
                    <a:pt x="12" y="231"/>
                  </a:cubicBezTo>
                  <a:cubicBezTo>
                    <a:pt x="23" y="329"/>
                    <a:pt x="114" y="387"/>
                    <a:pt x="211" y="387"/>
                  </a:cubicBezTo>
                  <a:cubicBezTo>
                    <a:pt x="220" y="387"/>
                    <a:pt x="229" y="387"/>
                    <a:pt x="239" y="386"/>
                  </a:cubicBezTo>
                  <a:cubicBezTo>
                    <a:pt x="298" y="362"/>
                    <a:pt x="358" y="326"/>
                    <a:pt x="369" y="279"/>
                  </a:cubicBezTo>
                  <a:cubicBezTo>
                    <a:pt x="405" y="243"/>
                    <a:pt x="405" y="207"/>
                    <a:pt x="381" y="160"/>
                  </a:cubicBezTo>
                  <a:cubicBezTo>
                    <a:pt x="371" y="66"/>
                    <a:pt x="289" y="0"/>
                    <a:pt x="19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3"/>
            <p:cNvSpPr/>
            <p:nvPr/>
          </p:nvSpPr>
          <p:spPr>
            <a:xfrm>
              <a:off x="4124025" y="3808325"/>
              <a:ext cx="19075" cy="15750"/>
            </a:xfrm>
            <a:custGeom>
              <a:avLst/>
              <a:gdLst/>
              <a:ahLst/>
              <a:cxnLst/>
              <a:rect l="l" t="t" r="r" b="b"/>
              <a:pathLst>
                <a:path w="763" h="630" extrusionOk="0">
                  <a:moveTo>
                    <a:pt x="95" y="1"/>
                  </a:moveTo>
                  <a:cubicBezTo>
                    <a:pt x="72" y="13"/>
                    <a:pt x="60" y="37"/>
                    <a:pt x="60" y="49"/>
                  </a:cubicBezTo>
                  <a:cubicBezTo>
                    <a:pt x="12" y="120"/>
                    <a:pt x="0" y="215"/>
                    <a:pt x="12" y="311"/>
                  </a:cubicBezTo>
                  <a:cubicBezTo>
                    <a:pt x="12" y="334"/>
                    <a:pt x="24" y="358"/>
                    <a:pt x="24" y="370"/>
                  </a:cubicBezTo>
                  <a:cubicBezTo>
                    <a:pt x="60" y="441"/>
                    <a:pt x="107" y="525"/>
                    <a:pt x="179" y="561"/>
                  </a:cubicBezTo>
                  <a:cubicBezTo>
                    <a:pt x="232" y="605"/>
                    <a:pt x="304" y="629"/>
                    <a:pt x="382" y="629"/>
                  </a:cubicBezTo>
                  <a:cubicBezTo>
                    <a:pt x="409" y="629"/>
                    <a:pt x="437" y="626"/>
                    <a:pt x="464" y="620"/>
                  </a:cubicBezTo>
                  <a:cubicBezTo>
                    <a:pt x="607" y="596"/>
                    <a:pt x="726" y="477"/>
                    <a:pt x="762" y="346"/>
                  </a:cubicBezTo>
                  <a:lnTo>
                    <a:pt x="762" y="168"/>
                  </a:lnTo>
                  <a:cubicBezTo>
                    <a:pt x="762" y="120"/>
                    <a:pt x="750" y="96"/>
                    <a:pt x="714" y="60"/>
                  </a:cubicBezTo>
                  <a:cubicBezTo>
                    <a:pt x="703" y="49"/>
                    <a:pt x="691" y="37"/>
                    <a:pt x="69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3"/>
            <p:cNvSpPr/>
            <p:nvPr/>
          </p:nvSpPr>
          <p:spPr>
            <a:xfrm>
              <a:off x="3828750" y="4049725"/>
              <a:ext cx="20250" cy="18625"/>
            </a:xfrm>
            <a:custGeom>
              <a:avLst/>
              <a:gdLst/>
              <a:ahLst/>
              <a:cxnLst/>
              <a:rect l="l" t="t" r="r" b="b"/>
              <a:pathLst>
                <a:path w="810" h="745" extrusionOk="0">
                  <a:moveTo>
                    <a:pt x="322" y="1"/>
                  </a:moveTo>
                  <a:cubicBezTo>
                    <a:pt x="250" y="25"/>
                    <a:pt x="179" y="60"/>
                    <a:pt x="119" y="108"/>
                  </a:cubicBezTo>
                  <a:cubicBezTo>
                    <a:pt x="24" y="203"/>
                    <a:pt x="0" y="322"/>
                    <a:pt x="24" y="441"/>
                  </a:cubicBezTo>
                  <a:cubicBezTo>
                    <a:pt x="66" y="621"/>
                    <a:pt x="222" y="745"/>
                    <a:pt x="406" y="745"/>
                  </a:cubicBezTo>
                  <a:cubicBezTo>
                    <a:pt x="429" y="745"/>
                    <a:pt x="453" y="743"/>
                    <a:pt x="476" y="739"/>
                  </a:cubicBezTo>
                  <a:cubicBezTo>
                    <a:pt x="679" y="691"/>
                    <a:pt x="810" y="501"/>
                    <a:pt x="774" y="287"/>
                  </a:cubicBezTo>
                  <a:cubicBezTo>
                    <a:pt x="750" y="179"/>
                    <a:pt x="679" y="108"/>
                    <a:pt x="607" y="49"/>
                  </a:cubicBezTo>
                  <a:cubicBezTo>
                    <a:pt x="548" y="25"/>
                    <a:pt x="476" y="1"/>
                    <a:pt x="38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3"/>
            <p:cNvSpPr/>
            <p:nvPr/>
          </p:nvSpPr>
          <p:spPr>
            <a:xfrm>
              <a:off x="3903450" y="3823400"/>
              <a:ext cx="11625" cy="11450"/>
            </a:xfrm>
            <a:custGeom>
              <a:avLst/>
              <a:gdLst/>
              <a:ahLst/>
              <a:cxnLst/>
              <a:rect l="l" t="t" r="r" b="b"/>
              <a:pathLst>
                <a:path w="465" h="458" extrusionOk="0">
                  <a:moveTo>
                    <a:pt x="223" y="1"/>
                  </a:moveTo>
                  <a:cubicBezTo>
                    <a:pt x="208" y="1"/>
                    <a:pt x="193" y="2"/>
                    <a:pt x="179" y="5"/>
                  </a:cubicBezTo>
                  <a:cubicBezTo>
                    <a:pt x="143" y="5"/>
                    <a:pt x="132" y="29"/>
                    <a:pt x="120" y="41"/>
                  </a:cubicBezTo>
                  <a:cubicBezTo>
                    <a:pt x="72" y="65"/>
                    <a:pt x="24" y="112"/>
                    <a:pt x="12" y="160"/>
                  </a:cubicBezTo>
                  <a:cubicBezTo>
                    <a:pt x="1" y="184"/>
                    <a:pt x="1" y="231"/>
                    <a:pt x="1" y="279"/>
                  </a:cubicBezTo>
                  <a:cubicBezTo>
                    <a:pt x="1" y="303"/>
                    <a:pt x="12" y="339"/>
                    <a:pt x="36" y="362"/>
                  </a:cubicBezTo>
                  <a:cubicBezTo>
                    <a:pt x="84" y="422"/>
                    <a:pt x="155" y="458"/>
                    <a:pt x="239" y="458"/>
                  </a:cubicBezTo>
                  <a:lnTo>
                    <a:pt x="263" y="458"/>
                  </a:lnTo>
                  <a:cubicBezTo>
                    <a:pt x="310" y="446"/>
                    <a:pt x="358" y="422"/>
                    <a:pt x="382" y="386"/>
                  </a:cubicBezTo>
                  <a:cubicBezTo>
                    <a:pt x="429" y="327"/>
                    <a:pt x="465" y="267"/>
                    <a:pt x="441" y="184"/>
                  </a:cubicBezTo>
                  <a:cubicBezTo>
                    <a:pt x="441" y="172"/>
                    <a:pt x="429" y="148"/>
                    <a:pt x="417" y="124"/>
                  </a:cubicBezTo>
                  <a:cubicBezTo>
                    <a:pt x="405" y="100"/>
                    <a:pt x="382" y="89"/>
                    <a:pt x="358" y="53"/>
                  </a:cubicBezTo>
                  <a:cubicBezTo>
                    <a:pt x="321" y="16"/>
                    <a:pt x="271" y="1"/>
                    <a:pt x="22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13"/>
          <p:cNvGrpSpPr/>
          <p:nvPr/>
        </p:nvGrpSpPr>
        <p:grpSpPr>
          <a:xfrm flipH="1">
            <a:off x="7881496" y="-2"/>
            <a:ext cx="1262493" cy="697985"/>
            <a:chOff x="3729625" y="3808325"/>
            <a:chExt cx="470325" cy="260025"/>
          </a:xfrm>
        </p:grpSpPr>
        <p:sp>
          <p:nvSpPr>
            <p:cNvPr id="72" name="Google Shape;72;p13"/>
            <p:cNvSpPr/>
            <p:nvPr/>
          </p:nvSpPr>
          <p:spPr>
            <a:xfrm>
              <a:off x="4184725" y="3808325"/>
              <a:ext cx="15225" cy="20575"/>
            </a:xfrm>
            <a:custGeom>
              <a:avLst/>
              <a:gdLst/>
              <a:ahLst/>
              <a:cxnLst/>
              <a:rect l="l" t="t" r="r" b="b"/>
              <a:pathLst>
                <a:path w="609" h="823" extrusionOk="0">
                  <a:moveTo>
                    <a:pt x="346" y="1"/>
                  </a:moveTo>
                  <a:lnTo>
                    <a:pt x="1" y="727"/>
                  </a:lnTo>
                  <a:lnTo>
                    <a:pt x="227" y="822"/>
                  </a:lnTo>
                  <a:lnTo>
                    <a:pt x="60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p:nvPr/>
          </p:nvSpPr>
          <p:spPr>
            <a:xfrm>
              <a:off x="4053475" y="3877975"/>
              <a:ext cx="325" cy="25"/>
            </a:xfrm>
            <a:custGeom>
              <a:avLst/>
              <a:gdLst/>
              <a:ahLst/>
              <a:cxnLst/>
              <a:rect l="l" t="t" r="r" b="b"/>
              <a:pathLst>
                <a:path w="13" h="1" extrusionOk="0">
                  <a:moveTo>
                    <a:pt x="12"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p:nvPr/>
          </p:nvSpPr>
          <p:spPr>
            <a:xfrm>
              <a:off x="4054075" y="3877975"/>
              <a:ext cx="325" cy="25"/>
            </a:xfrm>
            <a:custGeom>
              <a:avLst/>
              <a:gdLst/>
              <a:ahLst/>
              <a:cxnLst/>
              <a:rect l="l" t="t" r="r" b="b"/>
              <a:pathLst>
                <a:path w="13" h="1" extrusionOk="0">
                  <a:moveTo>
                    <a:pt x="12"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4052575" y="3877975"/>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a:off x="4052575" y="3877975"/>
              <a:ext cx="925" cy="25"/>
            </a:xfrm>
            <a:custGeom>
              <a:avLst/>
              <a:gdLst/>
              <a:ahLst/>
              <a:cxnLst/>
              <a:rect l="l" t="t" r="r" b="b"/>
              <a:pathLst>
                <a:path w="37" h="1" extrusionOk="0">
                  <a:moveTo>
                    <a:pt x="36"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a:off x="4052875" y="3817575"/>
              <a:ext cx="75325" cy="60150"/>
            </a:xfrm>
            <a:custGeom>
              <a:avLst/>
              <a:gdLst/>
              <a:ahLst/>
              <a:cxnLst/>
              <a:rect l="l" t="t" r="r" b="b"/>
              <a:pathLst>
                <a:path w="3013" h="2406" extrusionOk="0">
                  <a:moveTo>
                    <a:pt x="2870" y="0"/>
                  </a:moveTo>
                  <a:lnTo>
                    <a:pt x="1" y="2179"/>
                  </a:lnTo>
                  <a:lnTo>
                    <a:pt x="60" y="2191"/>
                  </a:lnTo>
                  <a:cubicBezTo>
                    <a:pt x="120" y="2203"/>
                    <a:pt x="155" y="2286"/>
                    <a:pt x="143" y="2346"/>
                  </a:cubicBezTo>
                  <a:cubicBezTo>
                    <a:pt x="120" y="2369"/>
                    <a:pt x="108" y="2381"/>
                    <a:pt x="96" y="2405"/>
                  </a:cubicBezTo>
                  <a:lnTo>
                    <a:pt x="3013" y="202"/>
                  </a:lnTo>
                  <a:cubicBezTo>
                    <a:pt x="2953" y="143"/>
                    <a:pt x="2906" y="83"/>
                    <a:pt x="28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3"/>
            <p:cNvSpPr/>
            <p:nvPr/>
          </p:nvSpPr>
          <p:spPr>
            <a:xfrm>
              <a:off x="4054375" y="3877700"/>
              <a:ext cx="900" cy="300"/>
            </a:xfrm>
            <a:custGeom>
              <a:avLst/>
              <a:gdLst/>
              <a:ahLst/>
              <a:cxnLst/>
              <a:rect l="l" t="t" r="r" b="b"/>
              <a:pathLst>
                <a:path w="36" h="12" extrusionOk="0">
                  <a:moveTo>
                    <a:pt x="36" y="0"/>
                  </a:moveTo>
                  <a:cubicBezTo>
                    <a:pt x="36" y="0"/>
                    <a:pt x="24" y="0"/>
                    <a:pt x="0" y="12"/>
                  </a:cubicBezTo>
                  <a:cubicBezTo>
                    <a:pt x="24" y="12"/>
                    <a:pt x="36" y="0"/>
                    <a:pt x="3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3"/>
            <p:cNvSpPr/>
            <p:nvPr/>
          </p:nvSpPr>
          <p:spPr>
            <a:xfrm>
              <a:off x="3913575" y="3827100"/>
              <a:ext cx="143200" cy="50900"/>
            </a:xfrm>
            <a:custGeom>
              <a:avLst/>
              <a:gdLst/>
              <a:ahLst/>
              <a:cxnLst/>
              <a:rect l="l" t="t" r="r" b="b"/>
              <a:pathLst>
                <a:path w="5728" h="2036" extrusionOk="0">
                  <a:moveTo>
                    <a:pt x="12" y="0"/>
                  </a:moveTo>
                  <a:lnTo>
                    <a:pt x="12" y="0"/>
                  </a:lnTo>
                  <a:cubicBezTo>
                    <a:pt x="24" y="12"/>
                    <a:pt x="24" y="24"/>
                    <a:pt x="36" y="60"/>
                  </a:cubicBezTo>
                  <a:cubicBezTo>
                    <a:pt x="60" y="131"/>
                    <a:pt x="36" y="191"/>
                    <a:pt x="0" y="238"/>
                  </a:cubicBezTo>
                  <a:lnTo>
                    <a:pt x="5561" y="2036"/>
                  </a:lnTo>
                  <a:lnTo>
                    <a:pt x="5644" y="2036"/>
                  </a:lnTo>
                  <a:cubicBezTo>
                    <a:pt x="5668" y="2036"/>
                    <a:pt x="5668" y="2024"/>
                    <a:pt x="5680" y="2024"/>
                  </a:cubicBezTo>
                  <a:cubicBezTo>
                    <a:pt x="5692" y="2000"/>
                    <a:pt x="5703" y="1988"/>
                    <a:pt x="5727" y="1965"/>
                  </a:cubicBezTo>
                  <a:cubicBezTo>
                    <a:pt x="5727" y="1905"/>
                    <a:pt x="5692" y="1822"/>
                    <a:pt x="5632" y="1810"/>
                  </a:cubicBezTo>
                  <a:lnTo>
                    <a:pt x="5573" y="1798"/>
                  </a:ln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3"/>
            <p:cNvSpPr/>
            <p:nvPr/>
          </p:nvSpPr>
          <p:spPr>
            <a:xfrm>
              <a:off x="4141275" y="3808325"/>
              <a:ext cx="5975" cy="2725"/>
            </a:xfrm>
            <a:custGeom>
              <a:avLst/>
              <a:gdLst/>
              <a:ahLst/>
              <a:cxnLst/>
              <a:rect l="l" t="t" r="r" b="b"/>
              <a:pathLst>
                <a:path w="239" h="109" extrusionOk="0">
                  <a:moveTo>
                    <a:pt x="1" y="1"/>
                  </a:moveTo>
                  <a:lnTo>
                    <a:pt x="1" y="13"/>
                  </a:lnTo>
                  <a:lnTo>
                    <a:pt x="10" y="13"/>
                  </a:lnTo>
                  <a:cubicBezTo>
                    <a:pt x="7" y="8"/>
                    <a:pt x="4" y="4"/>
                    <a:pt x="1" y="1"/>
                  </a:cubicBezTo>
                  <a:close/>
                  <a:moveTo>
                    <a:pt x="10" y="13"/>
                  </a:moveTo>
                  <a:lnTo>
                    <a:pt x="10" y="13"/>
                  </a:lnTo>
                  <a:cubicBezTo>
                    <a:pt x="18" y="26"/>
                    <a:pt x="24" y="43"/>
                    <a:pt x="24" y="60"/>
                  </a:cubicBezTo>
                  <a:lnTo>
                    <a:pt x="132" y="108"/>
                  </a:lnTo>
                  <a:lnTo>
                    <a:pt x="239" y="13"/>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3"/>
            <p:cNvSpPr/>
            <p:nvPr/>
          </p:nvSpPr>
          <p:spPr>
            <a:xfrm>
              <a:off x="4141875" y="3809525"/>
              <a:ext cx="51525" cy="25325"/>
            </a:xfrm>
            <a:custGeom>
              <a:avLst/>
              <a:gdLst/>
              <a:ahLst/>
              <a:cxnLst/>
              <a:rect l="l" t="t" r="r" b="b"/>
              <a:pathLst>
                <a:path w="2061" h="1013" extrusionOk="0">
                  <a:moveTo>
                    <a:pt x="0" y="1"/>
                  </a:moveTo>
                  <a:lnTo>
                    <a:pt x="0" y="1"/>
                  </a:lnTo>
                  <a:cubicBezTo>
                    <a:pt x="12" y="24"/>
                    <a:pt x="36" y="72"/>
                    <a:pt x="48" y="108"/>
                  </a:cubicBezTo>
                  <a:cubicBezTo>
                    <a:pt x="60" y="167"/>
                    <a:pt x="60" y="203"/>
                    <a:pt x="48" y="263"/>
                  </a:cubicBezTo>
                  <a:lnTo>
                    <a:pt x="1560" y="882"/>
                  </a:lnTo>
                  <a:cubicBezTo>
                    <a:pt x="1584" y="798"/>
                    <a:pt x="1644" y="763"/>
                    <a:pt x="1715" y="739"/>
                  </a:cubicBezTo>
                  <a:cubicBezTo>
                    <a:pt x="1729" y="736"/>
                    <a:pt x="1743" y="734"/>
                    <a:pt x="1756" y="734"/>
                  </a:cubicBezTo>
                  <a:cubicBezTo>
                    <a:pt x="1846" y="734"/>
                    <a:pt x="1920" y="800"/>
                    <a:pt x="1941" y="894"/>
                  </a:cubicBezTo>
                  <a:cubicBezTo>
                    <a:pt x="1953" y="941"/>
                    <a:pt x="1941" y="965"/>
                    <a:pt x="1917" y="1013"/>
                  </a:cubicBezTo>
                  <a:cubicBezTo>
                    <a:pt x="1953" y="1013"/>
                    <a:pt x="1965" y="1001"/>
                    <a:pt x="1977" y="977"/>
                  </a:cubicBezTo>
                  <a:lnTo>
                    <a:pt x="2025" y="941"/>
                  </a:lnTo>
                  <a:cubicBezTo>
                    <a:pt x="2060" y="882"/>
                    <a:pt x="2025" y="798"/>
                    <a:pt x="1965" y="786"/>
                  </a:cubicBezTo>
                  <a:lnTo>
                    <a:pt x="1953" y="786"/>
                  </a:lnTo>
                  <a:lnTo>
                    <a:pt x="1727" y="703"/>
                  </a:lnTo>
                  <a:lnTo>
                    <a:pt x="108" y="48"/>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4122525" y="3808325"/>
              <a:ext cx="3900" cy="1225"/>
            </a:xfrm>
            <a:custGeom>
              <a:avLst/>
              <a:gdLst/>
              <a:ahLst/>
              <a:cxnLst/>
              <a:rect l="l" t="t" r="r" b="b"/>
              <a:pathLst>
                <a:path w="156" h="49" extrusionOk="0">
                  <a:moveTo>
                    <a:pt x="1" y="1"/>
                  </a:moveTo>
                  <a:lnTo>
                    <a:pt x="120" y="49"/>
                  </a:lnTo>
                  <a:cubicBezTo>
                    <a:pt x="132" y="37"/>
                    <a:pt x="132" y="13"/>
                    <a:pt x="15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p:nvPr/>
          </p:nvSpPr>
          <p:spPr>
            <a:xfrm>
              <a:off x="3906425" y="3808325"/>
              <a:ext cx="10750" cy="16400"/>
            </a:xfrm>
            <a:custGeom>
              <a:avLst/>
              <a:gdLst/>
              <a:ahLst/>
              <a:cxnLst/>
              <a:rect l="l" t="t" r="r" b="b"/>
              <a:pathLst>
                <a:path w="430" h="656" extrusionOk="0">
                  <a:moveTo>
                    <a:pt x="191" y="1"/>
                  </a:moveTo>
                  <a:lnTo>
                    <a:pt x="1" y="644"/>
                  </a:lnTo>
                  <a:cubicBezTo>
                    <a:pt x="13" y="632"/>
                    <a:pt x="48" y="632"/>
                    <a:pt x="60" y="608"/>
                  </a:cubicBezTo>
                  <a:cubicBezTo>
                    <a:pt x="74" y="605"/>
                    <a:pt x="89" y="604"/>
                    <a:pt x="104" y="604"/>
                  </a:cubicBezTo>
                  <a:cubicBezTo>
                    <a:pt x="152" y="604"/>
                    <a:pt x="202" y="619"/>
                    <a:pt x="239" y="656"/>
                  </a:cubicBezTo>
                  <a:lnTo>
                    <a:pt x="4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p:nvPr/>
          </p:nvSpPr>
          <p:spPr>
            <a:xfrm>
              <a:off x="3838275" y="3832450"/>
              <a:ext cx="71150" cy="218800"/>
            </a:xfrm>
            <a:custGeom>
              <a:avLst/>
              <a:gdLst/>
              <a:ahLst/>
              <a:cxnLst/>
              <a:rect l="l" t="t" r="r" b="b"/>
              <a:pathLst>
                <a:path w="2846" h="8752" extrusionOk="0">
                  <a:moveTo>
                    <a:pt x="2655" y="0"/>
                  </a:moveTo>
                  <a:cubicBezTo>
                    <a:pt x="2631" y="24"/>
                    <a:pt x="2619" y="24"/>
                    <a:pt x="2619" y="24"/>
                  </a:cubicBezTo>
                  <a:lnTo>
                    <a:pt x="0" y="8692"/>
                  </a:lnTo>
                  <a:cubicBezTo>
                    <a:pt x="95" y="8692"/>
                    <a:pt x="167" y="8716"/>
                    <a:pt x="226" y="8751"/>
                  </a:cubicBezTo>
                  <a:lnTo>
                    <a:pt x="2846" y="84"/>
                  </a:lnTo>
                  <a:lnTo>
                    <a:pt x="2846" y="84"/>
                  </a:lnTo>
                  <a:cubicBezTo>
                    <a:pt x="2836" y="85"/>
                    <a:pt x="2827" y="86"/>
                    <a:pt x="2818" y="86"/>
                  </a:cubicBezTo>
                  <a:cubicBezTo>
                    <a:pt x="2754" y="86"/>
                    <a:pt x="2686" y="52"/>
                    <a:pt x="265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p:nvPr/>
          </p:nvSpPr>
          <p:spPr>
            <a:xfrm>
              <a:off x="3813250" y="3808325"/>
              <a:ext cx="91425" cy="24750"/>
            </a:xfrm>
            <a:custGeom>
              <a:avLst/>
              <a:gdLst/>
              <a:ahLst/>
              <a:cxnLst/>
              <a:rect l="l" t="t" r="r" b="b"/>
              <a:pathLst>
                <a:path w="3657" h="990" extrusionOk="0">
                  <a:moveTo>
                    <a:pt x="1" y="1"/>
                  </a:moveTo>
                  <a:lnTo>
                    <a:pt x="3549" y="989"/>
                  </a:lnTo>
                  <a:lnTo>
                    <a:pt x="3620" y="989"/>
                  </a:lnTo>
                  <a:cubicBezTo>
                    <a:pt x="3632" y="989"/>
                    <a:pt x="3656" y="965"/>
                    <a:pt x="3656" y="965"/>
                  </a:cubicBezTo>
                  <a:lnTo>
                    <a:pt x="3609" y="882"/>
                  </a:lnTo>
                  <a:cubicBezTo>
                    <a:pt x="3597" y="834"/>
                    <a:pt x="3609" y="811"/>
                    <a:pt x="3620" y="763"/>
                  </a:cubicBezTo>
                  <a:lnTo>
                    <a:pt x="3609" y="763"/>
                  </a:lnTo>
                  <a:lnTo>
                    <a:pt x="89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p:nvPr/>
          </p:nvSpPr>
          <p:spPr>
            <a:xfrm>
              <a:off x="3729625" y="3808325"/>
              <a:ext cx="107475" cy="244125"/>
            </a:xfrm>
            <a:custGeom>
              <a:avLst/>
              <a:gdLst/>
              <a:ahLst/>
              <a:cxnLst/>
              <a:rect l="l" t="t" r="r" b="b"/>
              <a:pathLst>
                <a:path w="4299" h="9765" extrusionOk="0">
                  <a:moveTo>
                    <a:pt x="0" y="1"/>
                  </a:moveTo>
                  <a:lnTo>
                    <a:pt x="4108" y="9764"/>
                  </a:lnTo>
                  <a:cubicBezTo>
                    <a:pt x="4156" y="9716"/>
                    <a:pt x="4215" y="9681"/>
                    <a:pt x="4298" y="965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p:nvPr/>
          </p:nvSpPr>
          <p:spPr>
            <a:xfrm>
              <a:off x="4180275" y="3827875"/>
              <a:ext cx="10150" cy="9700"/>
            </a:xfrm>
            <a:custGeom>
              <a:avLst/>
              <a:gdLst/>
              <a:ahLst/>
              <a:cxnLst/>
              <a:rect l="l" t="t" r="r" b="b"/>
              <a:pathLst>
                <a:path w="406" h="388" extrusionOk="0">
                  <a:moveTo>
                    <a:pt x="197" y="0"/>
                  </a:moveTo>
                  <a:cubicBezTo>
                    <a:pt x="183" y="0"/>
                    <a:pt x="169" y="2"/>
                    <a:pt x="155" y="5"/>
                  </a:cubicBezTo>
                  <a:cubicBezTo>
                    <a:pt x="84" y="29"/>
                    <a:pt x="24" y="88"/>
                    <a:pt x="12" y="148"/>
                  </a:cubicBezTo>
                  <a:cubicBezTo>
                    <a:pt x="12" y="171"/>
                    <a:pt x="0" y="195"/>
                    <a:pt x="12" y="231"/>
                  </a:cubicBezTo>
                  <a:cubicBezTo>
                    <a:pt x="23" y="329"/>
                    <a:pt x="114" y="387"/>
                    <a:pt x="211" y="387"/>
                  </a:cubicBezTo>
                  <a:cubicBezTo>
                    <a:pt x="220" y="387"/>
                    <a:pt x="229" y="387"/>
                    <a:pt x="239" y="386"/>
                  </a:cubicBezTo>
                  <a:cubicBezTo>
                    <a:pt x="298" y="362"/>
                    <a:pt x="358" y="326"/>
                    <a:pt x="369" y="279"/>
                  </a:cubicBezTo>
                  <a:cubicBezTo>
                    <a:pt x="405" y="243"/>
                    <a:pt x="405" y="207"/>
                    <a:pt x="381" y="160"/>
                  </a:cubicBezTo>
                  <a:cubicBezTo>
                    <a:pt x="371" y="66"/>
                    <a:pt x="289" y="0"/>
                    <a:pt x="19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3"/>
            <p:cNvSpPr/>
            <p:nvPr/>
          </p:nvSpPr>
          <p:spPr>
            <a:xfrm>
              <a:off x="4124025" y="3808325"/>
              <a:ext cx="19075" cy="15750"/>
            </a:xfrm>
            <a:custGeom>
              <a:avLst/>
              <a:gdLst/>
              <a:ahLst/>
              <a:cxnLst/>
              <a:rect l="l" t="t" r="r" b="b"/>
              <a:pathLst>
                <a:path w="763" h="630" extrusionOk="0">
                  <a:moveTo>
                    <a:pt x="95" y="1"/>
                  </a:moveTo>
                  <a:cubicBezTo>
                    <a:pt x="72" y="13"/>
                    <a:pt x="60" y="37"/>
                    <a:pt x="60" y="49"/>
                  </a:cubicBezTo>
                  <a:cubicBezTo>
                    <a:pt x="12" y="120"/>
                    <a:pt x="0" y="215"/>
                    <a:pt x="12" y="311"/>
                  </a:cubicBezTo>
                  <a:cubicBezTo>
                    <a:pt x="12" y="334"/>
                    <a:pt x="24" y="358"/>
                    <a:pt x="24" y="370"/>
                  </a:cubicBezTo>
                  <a:cubicBezTo>
                    <a:pt x="60" y="441"/>
                    <a:pt x="107" y="525"/>
                    <a:pt x="179" y="561"/>
                  </a:cubicBezTo>
                  <a:cubicBezTo>
                    <a:pt x="232" y="605"/>
                    <a:pt x="304" y="629"/>
                    <a:pt x="382" y="629"/>
                  </a:cubicBezTo>
                  <a:cubicBezTo>
                    <a:pt x="409" y="629"/>
                    <a:pt x="437" y="626"/>
                    <a:pt x="464" y="620"/>
                  </a:cubicBezTo>
                  <a:cubicBezTo>
                    <a:pt x="607" y="596"/>
                    <a:pt x="726" y="477"/>
                    <a:pt x="762" y="346"/>
                  </a:cubicBezTo>
                  <a:lnTo>
                    <a:pt x="762" y="168"/>
                  </a:lnTo>
                  <a:cubicBezTo>
                    <a:pt x="762" y="120"/>
                    <a:pt x="750" y="96"/>
                    <a:pt x="714" y="60"/>
                  </a:cubicBezTo>
                  <a:cubicBezTo>
                    <a:pt x="703" y="49"/>
                    <a:pt x="691" y="37"/>
                    <a:pt x="69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3828750" y="4049725"/>
              <a:ext cx="20250" cy="18625"/>
            </a:xfrm>
            <a:custGeom>
              <a:avLst/>
              <a:gdLst/>
              <a:ahLst/>
              <a:cxnLst/>
              <a:rect l="l" t="t" r="r" b="b"/>
              <a:pathLst>
                <a:path w="810" h="745" extrusionOk="0">
                  <a:moveTo>
                    <a:pt x="322" y="1"/>
                  </a:moveTo>
                  <a:cubicBezTo>
                    <a:pt x="250" y="25"/>
                    <a:pt x="179" y="60"/>
                    <a:pt x="119" y="108"/>
                  </a:cubicBezTo>
                  <a:cubicBezTo>
                    <a:pt x="24" y="203"/>
                    <a:pt x="0" y="322"/>
                    <a:pt x="24" y="441"/>
                  </a:cubicBezTo>
                  <a:cubicBezTo>
                    <a:pt x="66" y="621"/>
                    <a:pt x="222" y="745"/>
                    <a:pt x="406" y="745"/>
                  </a:cubicBezTo>
                  <a:cubicBezTo>
                    <a:pt x="429" y="745"/>
                    <a:pt x="453" y="743"/>
                    <a:pt x="476" y="739"/>
                  </a:cubicBezTo>
                  <a:cubicBezTo>
                    <a:pt x="679" y="691"/>
                    <a:pt x="810" y="501"/>
                    <a:pt x="774" y="287"/>
                  </a:cubicBezTo>
                  <a:cubicBezTo>
                    <a:pt x="750" y="179"/>
                    <a:pt x="679" y="108"/>
                    <a:pt x="607" y="49"/>
                  </a:cubicBezTo>
                  <a:cubicBezTo>
                    <a:pt x="548" y="25"/>
                    <a:pt x="476" y="1"/>
                    <a:pt x="38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3903450" y="3823400"/>
              <a:ext cx="11625" cy="11450"/>
            </a:xfrm>
            <a:custGeom>
              <a:avLst/>
              <a:gdLst/>
              <a:ahLst/>
              <a:cxnLst/>
              <a:rect l="l" t="t" r="r" b="b"/>
              <a:pathLst>
                <a:path w="465" h="458" extrusionOk="0">
                  <a:moveTo>
                    <a:pt x="223" y="1"/>
                  </a:moveTo>
                  <a:cubicBezTo>
                    <a:pt x="208" y="1"/>
                    <a:pt x="193" y="2"/>
                    <a:pt x="179" y="5"/>
                  </a:cubicBezTo>
                  <a:cubicBezTo>
                    <a:pt x="143" y="5"/>
                    <a:pt x="132" y="29"/>
                    <a:pt x="120" y="41"/>
                  </a:cubicBezTo>
                  <a:cubicBezTo>
                    <a:pt x="72" y="65"/>
                    <a:pt x="24" y="112"/>
                    <a:pt x="12" y="160"/>
                  </a:cubicBezTo>
                  <a:cubicBezTo>
                    <a:pt x="1" y="184"/>
                    <a:pt x="1" y="231"/>
                    <a:pt x="1" y="279"/>
                  </a:cubicBezTo>
                  <a:cubicBezTo>
                    <a:pt x="1" y="303"/>
                    <a:pt x="12" y="339"/>
                    <a:pt x="36" y="362"/>
                  </a:cubicBezTo>
                  <a:cubicBezTo>
                    <a:pt x="84" y="422"/>
                    <a:pt x="155" y="458"/>
                    <a:pt x="239" y="458"/>
                  </a:cubicBezTo>
                  <a:lnTo>
                    <a:pt x="263" y="458"/>
                  </a:lnTo>
                  <a:cubicBezTo>
                    <a:pt x="310" y="446"/>
                    <a:pt x="358" y="422"/>
                    <a:pt x="382" y="386"/>
                  </a:cubicBezTo>
                  <a:cubicBezTo>
                    <a:pt x="429" y="327"/>
                    <a:pt x="465" y="267"/>
                    <a:pt x="441" y="184"/>
                  </a:cubicBezTo>
                  <a:cubicBezTo>
                    <a:pt x="441" y="172"/>
                    <a:pt x="429" y="148"/>
                    <a:pt x="417" y="124"/>
                  </a:cubicBezTo>
                  <a:cubicBezTo>
                    <a:pt x="405" y="100"/>
                    <a:pt x="382" y="89"/>
                    <a:pt x="358" y="53"/>
                  </a:cubicBezTo>
                  <a:cubicBezTo>
                    <a:pt x="321" y="16"/>
                    <a:pt x="271" y="1"/>
                    <a:pt x="22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13"/>
          <p:cNvGrpSpPr/>
          <p:nvPr/>
        </p:nvGrpSpPr>
        <p:grpSpPr>
          <a:xfrm rot="10800000" flipH="1">
            <a:off x="-5825" y="2616294"/>
            <a:ext cx="1451646" cy="2527204"/>
            <a:chOff x="1083450" y="1318750"/>
            <a:chExt cx="624525" cy="1087250"/>
          </a:xfrm>
        </p:grpSpPr>
        <p:sp>
          <p:nvSpPr>
            <p:cNvPr id="92" name="Google Shape;92;p13"/>
            <p:cNvSpPr/>
            <p:nvPr/>
          </p:nvSpPr>
          <p:spPr>
            <a:xfrm>
              <a:off x="1083450" y="2340600"/>
              <a:ext cx="215525" cy="50325"/>
            </a:xfrm>
            <a:custGeom>
              <a:avLst/>
              <a:gdLst/>
              <a:ahLst/>
              <a:cxnLst/>
              <a:rect l="l" t="t" r="r" b="b"/>
              <a:pathLst>
                <a:path w="8621" h="2013" extrusionOk="0">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3"/>
            <p:cNvSpPr/>
            <p:nvPr/>
          </p:nvSpPr>
          <p:spPr>
            <a:xfrm>
              <a:off x="1083450" y="21304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p:nvPr/>
          </p:nvSpPr>
          <p:spPr>
            <a:xfrm>
              <a:off x="1083450" y="1806900"/>
              <a:ext cx="20275" cy="7475"/>
            </a:xfrm>
            <a:custGeom>
              <a:avLst/>
              <a:gdLst/>
              <a:ahLst/>
              <a:cxnLst/>
              <a:rect l="l" t="t" r="r" b="b"/>
              <a:pathLst>
                <a:path w="811" h="299" extrusionOk="0">
                  <a:moveTo>
                    <a:pt x="703" y="0"/>
                  </a:moveTo>
                  <a:lnTo>
                    <a:pt x="1" y="24"/>
                  </a:lnTo>
                  <a:lnTo>
                    <a:pt x="1" y="298"/>
                  </a:lnTo>
                  <a:lnTo>
                    <a:pt x="810" y="274"/>
                  </a:lnTo>
                  <a:lnTo>
                    <a:pt x="7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3"/>
            <p:cNvSpPr/>
            <p:nvPr/>
          </p:nvSpPr>
          <p:spPr>
            <a:xfrm>
              <a:off x="1108150" y="1802425"/>
              <a:ext cx="180125" cy="11350"/>
            </a:xfrm>
            <a:custGeom>
              <a:avLst/>
              <a:gdLst/>
              <a:ahLst/>
              <a:cxnLst/>
              <a:rect l="l" t="t" r="r" b="b"/>
              <a:pathLst>
                <a:path w="7205" h="454" extrusionOk="0">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3"/>
            <p:cNvSpPr/>
            <p:nvPr/>
          </p:nvSpPr>
          <p:spPr>
            <a:xfrm>
              <a:off x="1194475" y="2040550"/>
              <a:ext cx="2425" cy="3600"/>
            </a:xfrm>
            <a:custGeom>
              <a:avLst/>
              <a:gdLst/>
              <a:ahLst/>
              <a:cxnLst/>
              <a:rect l="l" t="t" r="r" b="b"/>
              <a:pathLst>
                <a:path w="97" h="144" extrusionOk="0">
                  <a:moveTo>
                    <a:pt x="84" y="1"/>
                  </a:moveTo>
                  <a:lnTo>
                    <a:pt x="1" y="48"/>
                  </a:lnTo>
                  <a:lnTo>
                    <a:pt x="25" y="144"/>
                  </a:lnTo>
                  <a:cubicBezTo>
                    <a:pt x="72" y="108"/>
                    <a:pt x="96" y="48"/>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p:nvPr/>
          </p:nvSpPr>
          <p:spPr>
            <a:xfrm>
              <a:off x="1083450" y="1741425"/>
              <a:ext cx="98250" cy="261650"/>
            </a:xfrm>
            <a:custGeom>
              <a:avLst/>
              <a:gdLst/>
              <a:ahLst/>
              <a:cxnLst/>
              <a:rect l="l" t="t" r="r" b="b"/>
              <a:pathLst>
                <a:path w="3930" h="10466" extrusionOk="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p:nvPr/>
          </p:nvSpPr>
          <p:spPr>
            <a:xfrm>
              <a:off x="1113525" y="2178975"/>
              <a:ext cx="193200" cy="201825"/>
            </a:xfrm>
            <a:custGeom>
              <a:avLst/>
              <a:gdLst/>
              <a:ahLst/>
              <a:cxnLst/>
              <a:rect l="l" t="t" r="r" b="b"/>
              <a:pathLst>
                <a:path w="7728" h="8073" extrusionOk="0">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p:nvPr/>
          </p:nvSpPr>
          <p:spPr>
            <a:xfrm>
              <a:off x="1187625" y="2041750"/>
              <a:ext cx="121175" cy="334600"/>
            </a:xfrm>
            <a:custGeom>
              <a:avLst/>
              <a:gdLst/>
              <a:ahLst/>
              <a:cxnLst/>
              <a:rect l="l" t="t" r="r" b="b"/>
              <a:pathLst>
                <a:path w="4847" h="13384" extrusionOk="0">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a:off x="1188525" y="1816725"/>
              <a:ext cx="109275" cy="186650"/>
            </a:xfrm>
            <a:custGeom>
              <a:avLst/>
              <a:gdLst/>
              <a:ahLst/>
              <a:cxnLst/>
              <a:rect l="l" t="t" r="r" b="b"/>
              <a:pathLst>
                <a:path w="4371" h="7466" extrusionOk="0">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p:nvPr/>
          </p:nvSpPr>
          <p:spPr>
            <a:xfrm>
              <a:off x="1113225" y="2036700"/>
              <a:ext cx="60750" cy="102100"/>
            </a:xfrm>
            <a:custGeom>
              <a:avLst/>
              <a:gdLst/>
              <a:ahLst/>
              <a:cxnLst/>
              <a:rect l="l" t="t" r="r" b="b"/>
              <a:pathLst>
                <a:path w="2430" h="4084" extrusionOk="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a:off x="1299250" y="1820900"/>
              <a:ext cx="16700" cy="554550"/>
            </a:xfrm>
            <a:custGeom>
              <a:avLst/>
              <a:gdLst/>
              <a:ahLst/>
              <a:cxnLst/>
              <a:rect l="l" t="t" r="r" b="b"/>
              <a:pathLst>
                <a:path w="668" h="22182" extrusionOk="0">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a:off x="1293600" y="1501500"/>
              <a:ext cx="11925" cy="289650"/>
            </a:xfrm>
            <a:custGeom>
              <a:avLst/>
              <a:gdLst/>
              <a:ahLst/>
              <a:cxnLst/>
              <a:rect l="l" t="t" r="r" b="b"/>
              <a:pathLst>
                <a:path w="477" h="11586" extrusionOk="0">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p:nvPr/>
          </p:nvSpPr>
          <p:spPr>
            <a:xfrm>
              <a:off x="1418325" y="1523825"/>
              <a:ext cx="47050" cy="166425"/>
            </a:xfrm>
            <a:custGeom>
              <a:avLst/>
              <a:gdLst/>
              <a:ahLst/>
              <a:cxnLst/>
              <a:rect l="l" t="t" r="r" b="b"/>
              <a:pathLst>
                <a:path w="1882" h="6657" extrusionOk="0">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p:nvPr/>
          </p:nvSpPr>
          <p:spPr>
            <a:xfrm>
              <a:off x="1083450" y="1458350"/>
              <a:ext cx="203625" cy="33050"/>
            </a:xfrm>
            <a:custGeom>
              <a:avLst/>
              <a:gdLst/>
              <a:ahLst/>
              <a:cxnLst/>
              <a:rect l="l" t="t" r="r" b="b"/>
              <a:pathLst>
                <a:path w="8145" h="1322" extrusionOk="0">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3"/>
            <p:cNvSpPr/>
            <p:nvPr/>
          </p:nvSpPr>
          <p:spPr>
            <a:xfrm>
              <a:off x="1291825" y="1342550"/>
              <a:ext cx="8050" cy="136050"/>
            </a:xfrm>
            <a:custGeom>
              <a:avLst/>
              <a:gdLst/>
              <a:ahLst/>
              <a:cxnLst/>
              <a:rect l="l" t="t" r="r" b="b"/>
              <a:pathLst>
                <a:path w="322" h="5442" extrusionOk="0">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3"/>
            <p:cNvSpPr/>
            <p:nvPr/>
          </p:nvSpPr>
          <p:spPr>
            <a:xfrm>
              <a:off x="1688000" y="154467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3"/>
            <p:cNvSpPr/>
            <p:nvPr/>
          </p:nvSpPr>
          <p:spPr>
            <a:xfrm>
              <a:off x="1309675" y="1487525"/>
              <a:ext cx="94675" cy="19650"/>
            </a:xfrm>
            <a:custGeom>
              <a:avLst/>
              <a:gdLst/>
              <a:ahLst/>
              <a:cxnLst/>
              <a:rect l="l" t="t" r="r" b="b"/>
              <a:pathLst>
                <a:path w="3787" h="786" extrusionOk="0">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3"/>
            <p:cNvSpPr/>
            <p:nvPr/>
          </p:nvSpPr>
          <p:spPr>
            <a:xfrm>
              <a:off x="1687700" y="15458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3"/>
            <p:cNvSpPr/>
            <p:nvPr/>
          </p:nvSpPr>
          <p:spPr>
            <a:xfrm>
              <a:off x="1430825" y="1504475"/>
              <a:ext cx="247675" cy="41700"/>
            </a:xfrm>
            <a:custGeom>
              <a:avLst/>
              <a:gdLst/>
              <a:ahLst/>
              <a:cxnLst/>
              <a:rect l="l" t="t" r="r" b="b"/>
              <a:pathLst>
                <a:path w="9907" h="1668" extrusionOk="0">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3"/>
            <p:cNvSpPr/>
            <p:nvPr/>
          </p:nvSpPr>
          <p:spPr>
            <a:xfrm>
              <a:off x="1687100" y="1546450"/>
              <a:ext cx="25" cy="625"/>
            </a:xfrm>
            <a:custGeom>
              <a:avLst/>
              <a:gdLst/>
              <a:ahLst/>
              <a:cxnLst/>
              <a:rect l="l" t="t" r="r" b="b"/>
              <a:pathLst>
                <a:path w="1" h="25" extrusionOk="0">
                  <a:moveTo>
                    <a:pt x="1" y="24"/>
                  </a:moveTo>
                  <a:lnTo>
                    <a:pt x="1" y="24"/>
                  </a:lnTo>
                  <a:cubicBezTo>
                    <a:pt x="1" y="1"/>
                    <a:pt x="1" y="24"/>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p:nvPr/>
          </p:nvSpPr>
          <p:spPr>
            <a:xfrm>
              <a:off x="1687700" y="15455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3"/>
            <p:cNvSpPr/>
            <p:nvPr/>
          </p:nvSpPr>
          <p:spPr>
            <a:xfrm>
              <a:off x="1476075" y="1544675"/>
              <a:ext cx="211050" cy="154800"/>
            </a:xfrm>
            <a:custGeom>
              <a:avLst/>
              <a:gdLst/>
              <a:ahLst/>
              <a:cxnLst/>
              <a:rect l="l" t="t" r="r" b="b"/>
              <a:pathLst>
                <a:path w="8442" h="6192" extrusionOk="0">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a:off x="1688000" y="1544675"/>
              <a:ext cx="25" cy="325"/>
            </a:xfrm>
            <a:custGeom>
              <a:avLst/>
              <a:gdLst/>
              <a:ahLst/>
              <a:cxnLst/>
              <a:rect l="l" t="t" r="r" b="b"/>
              <a:pathLst>
                <a:path w="1" h="13" extrusionOk="0">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a:off x="1681750" y="1319350"/>
              <a:ext cx="26225" cy="225050"/>
            </a:xfrm>
            <a:custGeom>
              <a:avLst/>
              <a:gdLst/>
              <a:ahLst/>
              <a:cxnLst/>
              <a:rect l="l" t="t" r="r" b="b"/>
              <a:pathLst>
                <a:path w="1049" h="9002" extrusionOk="0">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3"/>
            <p:cNvSpPr/>
            <p:nvPr/>
          </p:nvSpPr>
          <p:spPr>
            <a:xfrm>
              <a:off x="1687100" y="1546450"/>
              <a:ext cx="25" cy="625"/>
            </a:xfrm>
            <a:custGeom>
              <a:avLst/>
              <a:gdLst/>
              <a:ahLst/>
              <a:cxnLst/>
              <a:rect l="l" t="t" r="r" b="b"/>
              <a:pathLst>
                <a:path w="1" h="25" extrusionOk="0">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3"/>
            <p:cNvSpPr/>
            <p:nvPr/>
          </p:nvSpPr>
          <p:spPr>
            <a:xfrm>
              <a:off x="1684125" y="1547650"/>
              <a:ext cx="625" cy="25"/>
            </a:xfrm>
            <a:custGeom>
              <a:avLst/>
              <a:gdLst/>
              <a:ahLst/>
              <a:cxnLst/>
              <a:rect l="l" t="t" r="r" b="b"/>
              <a:pathLst>
                <a:path w="25" h="1" extrusionOk="0">
                  <a:moveTo>
                    <a:pt x="24" y="0"/>
                  </a:moveTo>
                  <a:lnTo>
                    <a:pt x="1" y="0"/>
                  </a:lnTo>
                  <a:lnTo>
                    <a:pt x="24" y="0"/>
                  </a:lnTo>
                  <a:cubicBezTo>
                    <a:pt x="12" y="0"/>
                    <a:pt x="24" y="0"/>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3"/>
            <p:cNvSpPr/>
            <p:nvPr/>
          </p:nvSpPr>
          <p:spPr>
            <a:xfrm>
              <a:off x="1687700" y="1545550"/>
              <a:ext cx="25" cy="325"/>
            </a:xfrm>
            <a:custGeom>
              <a:avLst/>
              <a:gdLst/>
              <a:ahLst/>
              <a:cxnLst/>
              <a:rect l="l" t="t" r="r" b="b"/>
              <a:pathLst>
                <a:path w="1" h="13" extrusionOk="0">
                  <a:moveTo>
                    <a:pt x="0" y="13"/>
                  </a:moveTo>
                  <a:lnTo>
                    <a:pt x="0" y="13"/>
                  </a:lnTo>
                  <a:lnTo>
                    <a:pt x="0" y="13"/>
                  </a:lnTo>
                  <a:cubicBezTo>
                    <a:pt x="0" y="1"/>
                    <a:pt x="0" y="1"/>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3"/>
            <p:cNvSpPr/>
            <p:nvPr/>
          </p:nvSpPr>
          <p:spPr>
            <a:xfrm>
              <a:off x="1684725" y="154765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1323375" y="1333625"/>
              <a:ext cx="364650" cy="214350"/>
            </a:xfrm>
            <a:custGeom>
              <a:avLst/>
              <a:gdLst/>
              <a:ahLst/>
              <a:cxnLst/>
              <a:rect l="l" t="t" r="r" b="b"/>
              <a:pathLst>
                <a:path w="14586" h="8574" extrusionOk="0">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p:nvPr/>
          </p:nvSpPr>
          <p:spPr>
            <a:xfrm>
              <a:off x="1273950" y="1318750"/>
              <a:ext cx="60750" cy="26600"/>
            </a:xfrm>
            <a:custGeom>
              <a:avLst/>
              <a:gdLst/>
              <a:ahLst/>
              <a:cxnLst/>
              <a:rect l="l" t="t" r="r" b="b"/>
              <a:pathLst>
                <a:path w="2430" h="1064" extrusionOk="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3"/>
            <p:cNvSpPr/>
            <p:nvPr/>
          </p:nvSpPr>
          <p:spPr>
            <a:xfrm>
              <a:off x="1159350" y="2001350"/>
              <a:ext cx="50050" cy="42850"/>
            </a:xfrm>
            <a:custGeom>
              <a:avLst/>
              <a:gdLst/>
              <a:ahLst/>
              <a:cxnLst/>
              <a:rect l="l" t="t" r="r" b="b"/>
              <a:pathLst>
                <a:path w="2002" h="1714" extrusionOk="0">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3"/>
            <p:cNvSpPr/>
            <p:nvPr/>
          </p:nvSpPr>
          <p:spPr>
            <a:xfrm>
              <a:off x="1083450" y="2128475"/>
              <a:ext cx="44675" cy="61325"/>
            </a:xfrm>
            <a:custGeom>
              <a:avLst/>
              <a:gdLst/>
              <a:ahLst/>
              <a:cxnLst/>
              <a:rect l="l" t="t" r="r" b="b"/>
              <a:pathLst>
                <a:path w="1787" h="2453" extrusionOk="0">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3"/>
            <p:cNvSpPr/>
            <p:nvPr/>
          </p:nvSpPr>
          <p:spPr>
            <a:xfrm>
              <a:off x="1288250" y="1790575"/>
              <a:ext cx="32175" cy="31125"/>
            </a:xfrm>
            <a:custGeom>
              <a:avLst/>
              <a:gdLst/>
              <a:ahLst/>
              <a:cxnLst/>
              <a:rect l="l" t="t" r="r" b="b"/>
              <a:pathLst>
                <a:path w="1287" h="1245" extrusionOk="0">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3"/>
            <p:cNvSpPr/>
            <p:nvPr/>
          </p:nvSpPr>
          <p:spPr>
            <a:xfrm>
              <a:off x="1297475" y="2375200"/>
              <a:ext cx="32775" cy="30800"/>
            </a:xfrm>
            <a:custGeom>
              <a:avLst/>
              <a:gdLst/>
              <a:ahLst/>
              <a:cxnLst/>
              <a:rect l="l" t="t" r="r" b="b"/>
              <a:pathLst>
                <a:path w="1311" h="1232" extrusionOk="0">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3"/>
            <p:cNvSpPr/>
            <p:nvPr/>
          </p:nvSpPr>
          <p:spPr>
            <a:xfrm>
              <a:off x="1445100" y="1689025"/>
              <a:ext cx="39025" cy="34575"/>
            </a:xfrm>
            <a:custGeom>
              <a:avLst/>
              <a:gdLst/>
              <a:ahLst/>
              <a:cxnLst/>
              <a:rect l="l" t="t" r="r" b="b"/>
              <a:pathLst>
                <a:path w="1561" h="1383" extrusionOk="0">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1285875" y="1477700"/>
              <a:ext cx="24725" cy="24425"/>
            </a:xfrm>
            <a:custGeom>
              <a:avLst/>
              <a:gdLst/>
              <a:ahLst/>
              <a:cxnLst/>
              <a:rect l="l" t="t" r="r" b="b"/>
              <a:pathLst>
                <a:path w="989" h="977" extrusionOk="0">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1400175" y="1494100"/>
              <a:ext cx="32750" cy="31300"/>
            </a:xfrm>
            <a:custGeom>
              <a:avLst/>
              <a:gdLst/>
              <a:ahLst/>
              <a:cxnLst/>
              <a:rect l="l" t="t" r="r" b="b"/>
              <a:pathLst>
                <a:path w="1310" h="1252" extrusionOk="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13"/>
          <p:cNvGrpSpPr/>
          <p:nvPr/>
        </p:nvGrpSpPr>
        <p:grpSpPr>
          <a:xfrm rot="10800000">
            <a:off x="7698175" y="2616294"/>
            <a:ext cx="1451646" cy="2527204"/>
            <a:chOff x="1083450" y="1318750"/>
            <a:chExt cx="624525" cy="1087250"/>
          </a:xfrm>
        </p:grpSpPr>
        <p:sp>
          <p:nvSpPr>
            <p:cNvPr id="130" name="Google Shape;130;p13"/>
            <p:cNvSpPr/>
            <p:nvPr/>
          </p:nvSpPr>
          <p:spPr>
            <a:xfrm>
              <a:off x="1083450" y="2340600"/>
              <a:ext cx="215525" cy="50325"/>
            </a:xfrm>
            <a:custGeom>
              <a:avLst/>
              <a:gdLst/>
              <a:ahLst/>
              <a:cxnLst/>
              <a:rect l="l" t="t" r="r" b="b"/>
              <a:pathLst>
                <a:path w="8621" h="2013" extrusionOk="0">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p:nvPr/>
          </p:nvSpPr>
          <p:spPr>
            <a:xfrm>
              <a:off x="1083450" y="21304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p:nvPr/>
          </p:nvSpPr>
          <p:spPr>
            <a:xfrm>
              <a:off x="1083450" y="1806900"/>
              <a:ext cx="20275" cy="7475"/>
            </a:xfrm>
            <a:custGeom>
              <a:avLst/>
              <a:gdLst/>
              <a:ahLst/>
              <a:cxnLst/>
              <a:rect l="l" t="t" r="r" b="b"/>
              <a:pathLst>
                <a:path w="811" h="299" extrusionOk="0">
                  <a:moveTo>
                    <a:pt x="703" y="0"/>
                  </a:moveTo>
                  <a:lnTo>
                    <a:pt x="1" y="24"/>
                  </a:lnTo>
                  <a:lnTo>
                    <a:pt x="1" y="298"/>
                  </a:lnTo>
                  <a:lnTo>
                    <a:pt x="810" y="274"/>
                  </a:lnTo>
                  <a:lnTo>
                    <a:pt x="7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a:off x="1108150" y="1802425"/>
              <a:ext cx="180125" cy="11350"/>
            </a:xfrm>
            <a:custGeom>
              <a:avLst/>
              <a:gdLst/>
              <a:ahLst/>
              <a:cxnLst/>
              <a:rect l="l" t="t" r="r" b="b"/>
              <a:pathLst>
                <a:path w="7205" h="454" extrusionOk="0">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a:off x="1194475" y="2040550"/>
              <a:ext cx="2425" cy="3600"/>
            </a:xfrm>
            <a:custGeom>
              <a:avLst/>
              <a:gdLst/>
              <a:ahLst/>
              <a:cxnLst/>
              <a:rect l="l" t="t" r="r" b="b"/>
              <a:pathLst>
                <a:path w="97" h="144" extrusionOk="0">
                  <a:moveTo>
                    <a:pt x="84" y="1"/>
                  </a:moveTo>
                  <a:lnTo>
                    <a:pt x="1" y="48"/>
                  </a:lnTo>
                  <a:lnTo>
                    <a:pt x="25" y="144"/>
                  </a:lnTo>
                  <a:cubicBezTo>
                    <a:pt x="72" y="108"/>
                    <a:pt x="96" y="48"/>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p:nvPr/>
          </p:nvSpPr>
          <p:spPr>
            <a:xfrm>
              <a:off x="1083450" y="1741425"/>
              <a:ext cx="98250" cy="261650"/>
            </a:xfrm>
            <a:custGeom>
              <a:avLst/>
              <a:gdLst/>
              <a:ahLst/>
              <a:cxnLst/>
              <a:rect l="l" t="t" r="r" b="b"/>
              <a:pathLst>
                <a:path w="3930" h="10466" extrusionOk="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a:off x="1113525" y="2178975"/>
              <a:ext cx="193200" cy="201825"/>
            </a:xfrm>
            <a:custGeom>
              <a:avLst/>
              <a:gdLst/>
              <a:ahLst/>
              <a:cxnLst/>
              <a:rect l="l" t="t" r="r" b="b"/>
              <a:pathLst>
                <a:path w="7728" h="8073" extrusionOk="0">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p:cNvSpPr/>
            <p:nvPr/>
          </p:nvSpPr>
          <p:spPr>
            <a:xfrm>
              <a:off x="1187625" y="2041750"/>
              <a:ext cx="121175" cy="334600"/>
            </a:xfrm>
            <a:custGeom>
              <a:avLst/>
              <a:gdLst/>
              <a:ahLst/>
              <a:cxnLst/>
              <a:rect l="l" t="t" r="r" b="b"/>
              <a:pathLst>
                <a:path w="4847" h="13384" extrusionOk="0">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p:cNvSpPr/>
            <p:nvPr/>
          </p:nvSpPr>
          <p:spPr>
            <a:xfrm>
              <a:off x="1188525" y="1816725"/>
              <a:ext cx="109275" cy="186650"/>
            </a:xfrm>
            <a:custGeom>
              <a:avLst/>
              <a:gdLst/>
              <a:ahLst/>
              <a:cxnLst/>
              <a:rect l="l" t="t" r="r" b="b"/>
              <a:pathLst>
                <a:path w="4371" h="7466" extrusionOk="0">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3"/>
            <p:cNvSpPr/>
            <p:nvPr/>
          </p:nvSpPr>
          <p:spPr>
            <a:xfrm>
              <a:off x="1113225" y="2036700"/>
              <a:ext cx="60750" cy="102100"/>
            </a:xfrm>
            <a:custGeom>
              <a:avLst/>
              <a:gdLst/>
              <a:ahLst/>
              <a:cxnLst/>
              <a:rect l="l" t="t" r="r" b="b"/>
              <a:pathLst>
                <a:path w="2430" h="4084" extrusionOk="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3"/>
            <p:cNvSpPr/>
            <p:nvPr/>
          </p:nvSpPr>
          <p:spPr>
            <a:xfrm>
              <a:off x="1299250" y="1820900"/>
              <a:ext cx="16700" cy="554550"/>
            </a:xfrm>
            <a:custGeom>
              <a:avLst/>
              <a:gdLst/>
              <a:ahLst/>
              <a:cxnLst/>
              <a:rect l="l" t="t" r="r" b="b"/>
              <a:pathLst>
                <a:path w="668" h="22182" extrusionOk="0">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a:off x="1293600" y="1501500"/>
              <a:ext cx="11925" cy="289650"/>
            </a:xfrm>
            <a:custGeom>
              <a:avLst/>
              <a:gdLst/>
              <a:ahLst/>
              <a:cxnLst/>
              <a:rect l="l" t="t" r="r" b="b"/>
              <a:pathLst>
                <a:path w="477" h="11586" extrusionOk="0">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3"/>
            <p:cNvSpPr/>
            <p:nvPr/>
          </p:nvSpPr>
          <p:spPr>
            <a:xfrm>
              <a:off x="1418325" y="1523825"/>
              <a:ext cx="47050" cy="166425"/>
            </a:xfrm>
            <a:custGeom>
              <a:avLst/>
              <a:gdLst/>
              <a:ahLst/>
              <a:cxnLst/>
              <a:rect l="l" t="t" r="r" b="b"/>
              <a:pathLst>
                <a:path w="1882" h="6657" extrusionOk="0">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3"/>
            <p:cNvSpPr/>
            <p:nvPr/>
          </p:nvSpPr>
          <p:spPr>
            <a:xfrm>
              <a:off x="1083450" y="1458350"/>
              <a:ext cx="203625" cy="33050"/>
            </a:xfrm>
            <a:custGeom>
              <a:avLst/>
              <a:gdLst/>
              <a:ahLst/>
              <a:cxnLst/>
              <a:rect l="l" t="t" r="r" b="b"/>
              <a:pathLst>
                <a:path w="8145" h="1322" extrusionOk="0">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3"/>
            <p:cNvSpPr/>
            <p:nvPr/>
          </p:nvSpPr>
          <p:spPr>
            <a:xfrm>
              <a:off x="1291825" y="1342550"/>
              <a:ext cx="8050" cy="136050"/>
            </a:xfrm>
            <a:custGeom>
              <a:avLst/>
              <a:gdLst/>
              <a:ahLst/>
              <a:cxnLst/>
              <a:rect l="l" t="t" r="r" b="b"/>
              <a:pathLst>
                <a:path w="322" h="5442" extrusionOk="0">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a:off x="1688000" y="154467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a:off x="1309675" y="1487525"/>
              <a:ext cx="94675" cy="19650"/>
            </a:xfrm>
            <a:custGeom>
              <a:avLst/>
              <a:gdLst/>
              <a:ahLst/>
              <a:cxnLst/>
              <a:rect l="l" t="t" r="r" b="b"/>
              <a:pathLst>
                <a:path w="3787" h="786" extrusionOk="0">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a:off x="1687700" y="15458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3"/>
            <p:cNvSpPr/>
            <p:nvPr/>
          </p:nvSpPr>
          <p:spPr>
            <a:xfrm>
              <a:off x="1430825" y="1504475"/>
              <a:ext cx="247675" cy="41700"/>
            </a:xfrm>
            <a:custGeom>
              <a:avLst/>
              <a:gdLst/>
              <a:ahLst/>
              <a:cxnLst/>
              <a:rect l="l" t="t" r="r" b="b"/>
              <a:pathLst>
                <a:path w="9907" h="1668" extrusionOk="0">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3"/>
            <p:cNvSpPr/>
            <p:nvPr/>
          </p:nvSpPr>
          <p:spPr>
            <a:xfrm>
              <a:off x="1687100" y="1546450"/>
              <a:ext cx="25" cy="625"/>
            </a:xfrm>
            <a:custGeom>
              <a:avLst/>
              <a:gdLst/>
              <a:ahLst/>
              <a:cxnLst/>
              <a:rect l="l" t="t" r="r" b="b"/>
              <a:pathLst>
                <a:path w="1" h="25" extrusionOk="0">
                  <a:moveTo>
                    <a:pt x="1" y="24"/>
                  </a:moveTo>
                  <a:lnTo>
                    <a:pt x="1" y="24"/>
                  </a:lnTo>
                  <a:cubicBezTo>
                    <a:pt x="1" y="1"/>
                    <a:pt x="1" y="24"/>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3"/>
            <p:cNvSpPr/>
            <p:nvPr/>
          </p:nvSpPr>
          <p:spPr>
            <a:xfrm>
              <a:off x="1687700" y="15455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3"/>
            <p:cNvSpPr/>
            <p:nvPr/>
          </p:nvSpPr>
          <p:spPr>
            <a:xfrm>
              <a:off x="1476075" y="1544675"/>
              <a:ext cx="211050" cy="154800"/>
            </a:xfrm>
            <a:custGeom>
              <a:avLst/>
              <a:gdLst/>
              <a:ahLst/>
              <a:cxnLst/>
              <a:rect l="l" t="t" r="r" b="b"/>
              <a:pathLst>
                <a:path w="8442" h="6192" extrusionOk="0">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3"/>
            <p:cNvSpPr/>
            <p:nvPr/>
          </p:nvSpPr>
          <p:spPr>
            <a:xfrm>
              <a:off x="1688000" y="1544675"/>
              <a:ext cx="25" cy="325"/>
            </a:xfrm>
            <a:custGeom>
              <a:avLst/>
              <a:gdLst/>
              <a:ahLst/>
              <a:cxnLst/>
              <a:rect l="l" t="t" r="r" b="b"/>
              <a:pathLst>
                <a:path w="1" h="13" extrusionOk="0">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3"/>
            <p:cNvSpPr/>
            <p:nvPr/>
          </p:nvSpPr>
          <p:spPr>
            <a:xfrm>
              <a:off x="1681750" y="1319350"/>
              <a:ext cx="26225" cy="225050"/>
            </a:xfrm>
            <a:custGeom>
              <a:avLst/>
              <a:gdLst/>
              <a:ahLst/>
              <a:cxnLst/>
              <a:rect l="l" t="t" r="r" b="b"/>
              <a:pathLst>
                <a:path w="1049" h="9002" extrusionOk="0">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a:off x="1687100" y="1546450"/>
              <a:ext cx="25" cy="625"/>
            </a:xfrm>
            <a:custGeom>
              <a:avLst/>
              <a:gdLst/>
              <a:ahLst/>
              <a:cxnLst/>
              <a:rect l="l" t="t" r="r" b="b"/>
              <a:pathLst>
                <a:path w="1" h="25" extrusionOk="0">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1684125" y="1547650"/>
              <a:ext cx="625" cy="25"/>
            </a:xfrm>
            <a:custGeom>
              <a:avLst/>
              <a:gdLst/>
              <a:ahLst/>
              <a:cxnLst/>
              <a:rect l="l" t="t" r="r" b="b"/>
              <a:pathLst>
                <a:path w="25" h="1" extrusionOk="0">
                  <a:moveTo>
                    <a:pt x="24" y="0"/>
                  </a:moveTo>
                  <a:lnTo>
                    <a:pt x="1" y="0"/>
                  </a:lnTo>
                  <a:lnTo>
                    <a:pt x="24" y="0"/>
                  </a:lnTo>
                  <a:cubicBezTo>
                    <a:pt x="12" y="0"/>
                    <a:pt x="24" y="0"/>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3"/>
            <p:cNvSpPr/>
            <p:nvPr/>
          </p:nvSpPr>
          <p:spPr>
            <a:xfrm>
              <a:off x="1687700" y="1545550"/>
              <a:ext cx="25" cy="325"/>
            </a:xfrm>
            <a:custGeom>
              <a:avLst/>
              <a:gdLst/>
              <a:ahLst/>
              <a:cxnLst/>
              <a:rect l="l" t="t" r="r" b="b"/>
              <a:pathLst>
                <a:path w="1" h="13" extrusionOk="0">
                  <a:moveTo>
                    <a:pt x="0" y="13"/>
                  </a:moveTo>
                  <a:lnTo>
                    <a:pt x="0" y="13"/>
                  </a:lnTo>
                  <a:lnTo>
                    <a:pt x="0" y="13"/>
                  </a:lnTo>
                  <a:cubicBezTo>
                    <a:pt x="0" y="1"/>
                    <a:pt x="0" y="1"/>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3"/>
            <p:cNvSpPr/>
            <p:nvPr/>
          </p:nvSpPr>
          <p:spPr>
            <a:xfrm>
              <a:off x="1684725" y="154765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3"/>
            <p:cNvSpPr/>
            <p:nvPr/>
          </p:nvSpPr>
          <p:spPr>
            <a:xfrm>
              <a:off x="1323375" y="1333625"/>
              <a:ext cx="364650" cy="214350"/>
            </a:xfrm>
            <a:custGeom>
              <a:avLst/>
              <a:gdLst/>
              <a:ahLst/>
              <a:cxnLst/>
              <a:rect l="l" t="t" r="r" b="b"/>
              <a:pathLst>
                <a:path w="14586" h="8574" extrusionOk="0">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p:nvPr/>
          </p:nvSpPr>
          <p:spPr>
            <a:xfrm>
              <a:off x="1273950" y="1318750"/>
              <a:ext cx="60750" cy="26600"/>
            </a:xfrm>
            <a:custGeom>
              <a:avLst/>
              <a:gdLst/>
              <a:ahLst/>
              <a:cxnLst/>
              <a:rect l="l" t="t" r="r" b="b"/>
              <a:pathLst>
                <a:path w="2430" h="1064" extrusionOk="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3"/>
            <p:cNvSpPr/>
            <p:nvPr/>
          </p:nvSpPr>
          <p:spPr>
            <a:xfrm>
              <a:off x="1159350" y="2001350"/>
              <a:ext cx="50050" cy="42850"/>
            </a:xfrm>
            <a:custGeom>
              <a:avLst/>
              <a:gdLst/>
              <a:ahLst/>
              <a:cxnLst/>
              <a:rect l="l" t="t" r="r" b="b"/>
              <a:pathLst>
                <a:path w="2002" h="1714" extrusionOk="0">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3"/>
            <p:cNvSpPr/>
            <p:nvPr/>
          </p:nvSpPr>
          <p:spPr>
            <a:xfrm>
              <a:off x="1083450" y="2128475"/>
              <a:ext cx="44675" cy="61325"/>
            </a:xfrm>
            <a:custGeom>
              <a:avLst/>
              <a:gdLst/>
              <a:ahLst/>
              <a:cxnLst/>
              <a:rect l="l" t="t" r="r" b="b"/>
              <a:pathLst>
                <a:path w="1787" h="2453" extrusionOk="0">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a:off x="1288250" y="1790575"/>
              <a:ext cx="32175" cy="31125"/>
            </a:xfrm>
            <a:custGeom>
              <a:avLst/>
              <a:gdLst/>
              <a:ahLst/>
              <a:cxnLst/>
              <a:rect l="l" t="t" r="r" b="b"/>
              <a:pathLst>
                <a:path w="1287" h="1245" extrusionOk="0">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1297475" y="2375200"/>
              <a:ext cx="32775" cy="30800"/>
            </a:xfrm>
            <a:custGeom>
              <a:avLst/>
              <a:gdLst/>
              <a:ahLst/>
              <a:cxnLst/>
              <a:rect l="l" t="t" r="r" b="b"/>
              <a:pathLst>
                <a:path w="1311" h="1232" extrusionOk="0">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3"/>
            <p:cNvSpPr/>
            <p:nvPr/>
          </p:nvSpPr>
          <p:spPr>
            <a:xfrm>
              <a:off x="1445100" y="1689025"/>
              <a:ext cx="39025" cy="34575"/>
            </a:xfrm>
            <a:custGeom>
              <a:avLst/>
              <a:gdLst/>
              <a:ahLst/>
              <a:cxnLst/>
              <a:rect l="l" t="t" r="r" b="b"/>
              <a:pathLst>
                <a:path w="1561" h="1383" extrusionOk="0">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3"/>
            <p:cNvSpPr/>
            <p:nvPr/>
          </p:nvSpPr>
          <p:spPr>
            <a:xfrm>
              <a:off x="1285875" y="1477700"/>
              <a:ext cx="24725" cy="24425"/>
            </a:xfrm>
            <a:custGeom>
              <a:avLst/>
              <a:gdLst/>
              <a:ahLst/>
              <a:cxnLst/>
              <a:rect l="l" t="t" r="r" b="b"/>
              <a:pathLst>
                <a:path w="989" h="977" extrusionOk="0">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3"/>
            <p:cNvSpPr/>
            <p:nvPr/>
          </p:nvSpPr>
          <p:spPr>
            <a:xfrm>
              <a:off x="1400175" y="1494100"/>
              <a:ext cx="32750" cy="31300"/>
            </a:xfrm>
            <a:custGeom>
              <a:avLst/>
              <a:gdLst/>
              <a:ahLst/>
              <a:cxnLst/>
              <a:rect l="l" t="t" r="r" b="b"/>
              <a:pathLst>
                <a:path w="1310" h="1252" extrusionOk="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8" name="Google Shape;168;p13"/>
          <p:cNvSpPr txBox="1">
            <a:spLocks noGrp="1"/>
          </p:cNvSpPr>
          <p:nvPr>
            <p:ph type="title" idx="2"/>
          </p:nvPr>
        </p:nvSpPr>
        <p:spPr>
          <a:xfrm>
            <a:off x="1525123" y="2626694"/>
            <a:ext cx="2885700" cy="5589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9" name="Google Shape;169;p13"/>
          <p:cNvSpPr txBox="1">
            <a:spLocks noGrp="1"/>
          </p:cNvSpPr>
          <p:nvPr>
            <p:ph type="title" idx="3"/>
          </p:nvPr>
        </p:nvSpPr>
        <p:spPr>
          <a:xfrm>
            <a:off x="4733177" y="2626694"/>
            <a:ext cx="2885700" cy="5589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0" name="Google Shape;170;p13"/>
          <p:cNvSpPr txBox="1">
            <a:spLocks noGrp="1"/>
          </p:cNvSpPr>
          <p:nvPr>
            <p:ph type="subTitle" idx="1"/>
          </p:nvPr>
        </p:nvSpPr>
        <p:spPr>
          <a:xfrm>
            <a:off x="4733173" y="2945269"/>
            <a:ext cx="2885700" cy="1010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1" name="Google Shape;171;p13"/>
          <p:cNvSpPr txBox="1">
            <a:spLocks noGrp="1"/>
          </p:cNvSpPr>
          <p:nvPr>
            <p:ph type="subTitle" idx="4"/>
          </p:nvPr>
        </p:nvSpPr>
        <p:spPr>
          <a:xfrm>
            <a:off x="1525123" y="2945269"/>
            <a:ext cx="2885700" cy="1010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hyperlink" Target="https://hal.science/hal-03636896/document" TargetMode="External"/><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comments" Target="../comments/comment6.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hyperlink" Target="https://www.uspto.gov/web/patents/classification/cpc/pdf/cpc-scheme-G05B.pdf" TargetMode="External"/><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comments" Target="../comments/comment8.xml"/></Relationships>
</file>

<file path=ppt/slides/_rels/slide13.xml.rels><?xml version="1.0" encoding="UTF-8" standalone="yes"?>
<Relationships xmlns="http://schemas.openxmlformats.org/package/2006/relationships"><Relationship Id="rId3" Type="http://schemas.openxmlformats.org/officeDocument/2006/relationships/hyperlink" Target="https://youtu.be/K-BQyv0FO9I"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comments" Target="../comments/comment9.xml"/><Relationship Id="rId5" Type="http://schemas.openxmlformats.org/officeDocument/2006/relationships/hyperlink" Target="https://youtu.be/htvypfqgeTg" TargetMode="External"/><Relationship Id="rId4" Type="http://schemas.openxmlformats.org/officeDocument/2006/relationships/hyperlink" Target="https://github.com/cmu-sei/SCADASim" TargetMode="Externa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10.xml"/><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comments" Target="../comments/comment11.xml"/></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12.xml"/><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comments" Target="../comments/commen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comments" Target="../comments/comment14.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comments" Target="../comments/commen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comments" Target="../comments/comment16.xml"/><Relationship Id="rId4" Type="http://schemas.openxmlformats.org/officeDocument/2006/relationships/image" Target="../media/image6.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comments" Target="../comments/comment17.xml"/><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5.xml"/><Relationship Id="rId1" Type="http://schemas.openxmlformats.org/officeDocument/2006/relationships/slideLayout" Target="../slideLayouts/slideLayout5.xml"/><Relationship Id="rId5" Type="http://schemas.openxmlformats.org/officeDocument/2006/relationships/comments" Target="../comments/comment18.xml"/><Relationship Id="rId4" Type="http://schemas.openxmlformats.org/officeDocument/2006/relationships/image" Target="../media/image15.jpg"/></Relationships>
</file>

<file path=ppt/slides/_rels/slide4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6.xml"/><Relationship Id="rId1" Type="http://schemas.openxmlformats.org/officeDocument/2006/relationships/slideLayout" Target="../slideLayouts/slideLayout5.xml"/><Relationship Id="rId5" Type="http://schemas.openxmlformats.org/officeDocument/2006/relationships/comments" Target="../comments/comment19.xml"/><Relationship Id="rId4" Type="http://schemas.openxmlformats.org/officeDocument/2006/relationships/image" Target="../media/image17.jpg"/></Relationships>
</file>

<file path=ppt/slides/_rels/slide4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7.xml"/><Relationship Id="rId1" Type="http://schemas.openxmlformats.org/officeDocument/2006/relationships/slideLayout" Target="../slideLayouts/slideLayout5.xml"/><Relationship Id="rId4" Type="http://schemas.openxmlformats.org/officeDocument/2006/relationships/comments" Target="../comments/commen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8.xml"/><Relationship Id="rId1" Type="http://schemas.openxmlformats.org/officeDocument/2006/relationships/slideLayout" Target="../slideLayouts/slideLayout5.xml"/><Relationship Id="rId6" Type="http://schemas.openxmlformats.org/officeDocument/2006/relationships/comments" Target="../comments/comment21.xml"/><Relationship Id="rId5" Type="http://schemas.openxmlformats.org/officeDocument/2006/relationships/image" Target="../media/image21.jpg"/><Relationship Id="rId4" Type="http://schemas.openxmlformats.org/officeDocument/2006/relationships/image" Target="../media/image20.jpg"/></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9.xml"/><Relationship Id="rId1" Type="http://schemas.openxmlformats.org/officeDocument/2006/relationships/slideLayout" Target="../slideLayouts/slideLayout5.xml"/><Relationship Id="rId5" Type="http://schemas.openxmlformats.org/officeDocument/2006/relationships/comments" Target="../comments/comment22.xml"/><Relationship Id="rId4" Type="http://schemas.openxmlformats.org/officeDocument/2006/relationships/image" Target="../media/image23.png"/></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5.xml"/><Relationship Id="rId5" Type="http://schemas.openxmlformats.org/officeDocument/2006/relationships/comments" Target="../comments/comment23.xml"/><Relationship Id="rId4" Type="http://schemas.openxmlformats.org/officeDocument/2006/relationships/image" Target="../media/image24.png"/></Relationships>
</file>

<file path=ppt/slides/_rels/slide54.xml.rels><?xml version="1.0" encoding="UTF-8" standalone="yes"?>
<Relationships xmlns="http://schemas.openxmlformats.org/package/2006/relationships"><Relationship Id="rId3" Type="http://schemas.openxmlformats.org/officeDocument/2006/relationships/comments" Target="../comments/comment24.xml"/><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comments" Target="../comments/comment25.xml"/><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comments" Target="../comments/comment26.xml"/><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comments" Target="../comments/comment27.xml"/><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hyperlink" Target="https://www.usna.edu/STEM/_files/documents/Unplugged-Cyber-Security_2018.pdf" TargetMode="External"/><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comments" Target="../comments/commen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14042"/>
        </a:solidFill>
        <a:effectLst/>
      </p:bgPr>
    </p:bg>
    <p:spTree>
      <p:nvGrpSpPr>
        <p:cNvPr id="1" name="Shape 175"/>
        <p:cNvGrpSpPr/>
        <p:nvPr/>
      </p:nvGrpSpPr>
      <p:grpSpPr>
        <a:xfrm>
          <a:off x="0" y="0"/>
          <a:ext cx="0" cy="0"/>
          <a:chOff x="0" y="0"/>
          <a:chExt cx="0" cy="0"/>
        </a:xfrm>
      </p:grpSpPr>
      <p:sp>
        <p:nvSpPr>
          <p:cNvPr id="176" name="Google Shape;176;p14"/>
          <p:cNvSpPr txBox="1">
            <a:spLocks noGrp="1"/>
          </p:cNvSpPr>
          <p:nvPr>
            <p:ph type="title" idx="4294967295"/>
          </p:nvPr>
        </p:nvSpPr>
        <p:spPr>
          <a:xfrm>
            <a:off x="418500" y="913650"/>
            <a:ext cx="8307000" cy="143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400" b="1">
                <a:solidFill>
                  <a:srgbClr val="8BC34A"/>
                </a:solidFill>
              </a:rPr>
              <a:t>SCADA Home Security</a:t>
            </a:r>
            <a:endParaRPr sz="4400" b="1">
              <a:solidFill>
                <a:srgbClr val="8BC34A"/>
              </a:solidFill>
            </a:endParaRPr>
          </a:p>
          <a:p>
            <a:pPr marL="0" lvl="0" indent="0" algn="ctr" rtl="0">
              <a:spcBef>
                <a:spcPts val="0"/>
              </a:spcBef>
              <a:spcAft>
                <a:spcPts val="0"/>
              </a:spcAft>
              <a:buNone/>
            </a:pPr>
            <a:endParaRPr sz="1700" b="1"/>
          </a:p>
          <a:p>
            <a:pPr marL="0" lvl="0" indent="0" algn="ctr" rtl="0">
              <a:spcBef>
                <a:spcPts val="0"/>
              </a:spcBef>
              <a:spcAft>
                <a:spcPts val="0"/>
              </a:spcAft>
              <a:buNone/>
            </a:pPr>
            <a:r>
              <a:rPr lang="en" sz="1700" b="1"/>
              <a:t>STEM Outreach</a:t>
            </a:r>
            <a:endParaRPr sz="1700" b="1"/>
          </a:p>
        </p:txBody>
      </p:sp>
      <p:sp>
        <p:nvSpPr>
          <p:cNvPr id="177" name="Google Shape;177;p14"/>
          <p:cNvSpPr txBox="1">
            <a:spLocks noGrp="1"/>
          </p:cNvSpPr>
          <p:nvPr>
            <p:ph type="title" idx="4294967295"/>
          </p:nvPr>
        </p:nvSpPr>
        <p:spPr>
          <a:xfrm>
            <a:off x="2162700" y="2345850"/>
            <a:ext cx="4818600" cy="18840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sz="1500"/>
              <a:t>By</a:t>
            </a:r>
            <a:endParaRPr sz="1500"/>
          </a:p>
          <a:p>
            <a:pPr marL="0" lvl="0" indent="0" algn="ctr" rtl="0">
              <a:spcBef>
                <a:spcPts val="0"/>
              </a:spcBef>
              <a:spcAft>
                <a:spcPts val="0"/>
              </a:spcAft>
              <a:buNone/>
            </a:pPr>
            <a:r>
              <a:rPr lang="en" sz="1500"/>
              <a:t>Jonathan Beason, Ben Curths, Simone Gbouomou</a:t>
            </a:r>
            <a:endParaRPr sz="1500"/>
          </a:p>
          <a:p>
            <a:pPr marL="0" lvl="0" indent="0" algn="ctr" rtl="0">
              <a:spcBef>
                <a:spcPts val="0"/>
              </a:spcBef>
              <a:spcAft>
                <a:spcPts val="0"/>
              </a:spcAft>
              <a:buNone/>
            </a:pPr>
            <a:r>
              <a:rPr lang="en" sz="1500"/>
              <a:t>Ben McAnulty, Chad Bryan, Ben Calvert</a:t>
            </a:r>
            <a:endParaRPr sz="1500"/>
          </a:p>
          <a:p>
            <a:pPr marL="0" lvl="0" indent="0" algn="l" rtl="0">
              <a:spcBef>
                <a:spcPts val="0"/>
              </a:spcBef>
              <a:spcAft>
                <a:spcPts val="0"/>
              </a:spcAft>
              <a:buNone/>
            </a:pPr>
            <a:endParaRPr sz="1500"/>
          </a:p>
          <a:p>
            <a:pPr marL="0" lvl="0" indent="0" algn="ctr" rtl="0">
              <a:spcBef>
                <a:spcPts val="0"/>
              </a:spcBef>
              <a:spcAft>
                <a:spcPts val="0"/>
              </a:spcAft>
              <a:buClr>
                <a:srgbClr val="000000"/>
              </a:buClr>
              <a:buSzPct val="65131"/>
              <a:buFont typeface="Arial"/>
              <a:buNone/>
            </a:pPr>
            <a:r>
              <a:rPr lang="en" sz="1520">
                <a:solidFill>
                  <a:schemeClr val="lt2"/>
                </a:solidFill>
              </a:rPr>
              <a:t>CPE 496 Computer Engineering Design II</a:t>
            </a:r>
            <a:endParaRPr sz="1520">
              <a:solidFill>
                <a:schemeClr val="lt2"/>
              </a:solidFill>
            </a:endParaRPr>
          </a:p>
          <a:p>
            <a:pPr marL="0" lvl="0" indent="0" algn="ctr" rtl="0">
              <a:spcBef>
                <a:spcPts val="0"/>
              </a:spcBef>
              <a:spcAft>
                <a:spcPts val="0"/>
              </a:spcAft>
              <a:buClr>
                <a:srgbClr val="000000"/>
              </a:buClr>
              <a:buSzPct val="65131"/>
              <a:buFont typeface="Arial"/>
              <a:buNone/>
            </a:pPr>
            <a:r>
              <a:rPr lang="en" sz="1520">
                <a:solidFill>
                  <a:schemeClr val="lt2"/>
                </a:solidFill>
              </a:rPr>
              <a:t>CPE 489 Cybersecurity Engineering Capstone II</a:t>
            </a:r>
            <a:endParaRPr sz="1520">
              <a:solidFill>
                <a:schemeClr val="lt2"/>
              </a:solidFill>
            </a:endParaRPr>
          </a:p>
          <a:p>
            <a:pPr marL="0" lvl="0" indent="0" algn="ctr" rtl="0">
              <a:spcBef>
                <a:spcPts val="0"/>
              </a:spcBef>
              <a:spcAft>
                <a:spcPts val="0"/>
              </a:spcAft>
              <a:buClr>
                <a:srgbClr val="000000"/>
              </a:buClr>
              <a:buSzPct val="65131"/>
              <a:buFont typeface="Arial"/>
              <a:buNone/>
            </a:pPr>
            <a:r>
              <a:rPr lang="en" sz="1520">
                <a:solidFill>
                  <a:schemeClr val="lt2"/>
                </a:solidFill>
              </a:rPr>
              <a:t>Electrical and Computer Engineering </a:t>
            </a:r>
            <a:endParaRPr sz="1520">
              <a:solidFill>
                <a:schemeClr val="lt2"/>
              </a:solidFill>
            </a:endParaRPr>
          </a:p>
          <a:p>
            <a:pPr marL="0" lvl="0" indent="0" algn="ctr" rtl="0">
              <a:spcBef>
                <a:spcPts val="0"/>
              </a:spcBef>
              <a:spcAft>
                <a:spcPts val="0"/>
              </a:spcAft>
              <a:buClr>
                <a:srgbClr val="000000"/>
              </a:buClr>
              <a:buSzPct val="65131"/>
              <a:buFont typeface="Arial"/>
              <a:buNone/>
            </a:pPr>
            <a:r>
              <a:rPr lang="en" sz="1520">
                <a:solidFill>
                  <a:schemeClr val="lt2"/>
                </a:solidFill>
              </a:rPr>
              <a:t>The University of Alabama in Huntsville</a:t>
            </a:r>
            <a:endParaRPr sz="1320"/>
          </a:p>
          <a:p>
            <a:pPr marL="0" lvl="0" indent="0" algn="l" rtl="0">
              <a:spcBef>
                <a:spcPts val="0"/>
              </a:spcBef>
              <a:spcAft>
                <a:spcPts val="0"/>
              </a:spcAft>
              <a:buNone/>
            </a:pPr>
            <a:endParaRPr sz="15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14042"/>
        </a:solidFill>
        <a:effectLst/>
      </p:bgPr>
    </p:bg>
    <p:spTree>
      <p:nvGrpSpPr>
        <p:cNvPr id="1" name="Shape 233"/>
        <p:cNvGrpSpPr/>
        <p:nvPr/>
      </p:nvGrpSpPr>
      <p:grpSpPr>
        <a:xfrm>
          <a:off x="0" y="0"/>
          <a:ext cx="0" cy="0"/>
          <a:chOff x="0" y="0"/>
          <a:chExt cx="0" cy="0"/>
        </a:xfrm>
      </p:grpSpPr>
      <p:sp>
        <p:nvSpPr>
          <p:cNvPr id="234" name="Google Shape;234;p21"/>
          <p:cNvSpPr txBox="1"/>
          <p:nvPr/>
        </p:nvSpPr>
        <p:spPr>
          <a:xfrm>
            <a:off x="614475" y="944850"/>
            <a:ext cx="7362000" cy="27399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Char char="●"/>
            </a:pPr>
            <a:r>
              <a:rPr lang="en" sz="1600">
                <a:solidFill>
                  <a:schemeClr val="dk1"/>
                </a:solidFill>
              </a:rPr>
              <a:t>Here is another Journal Paper which supports our mission of spreading awareness about SCADA systems and their cybersecurity weaknesses.</a:t>
            </a: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This study utilizes various demonstrations in order to [2] simulate physical cybersecurity processes in a physical manner.</a:t>
            </a: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These demonstrations utilized various software applications to [2] implement various forms of cybersecurity attacks.</a:t>
            </a:r>
            <a:endParaRPr sz="1600">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p:txBody>
      </p:sp>
      <p:sp>
        <p:nvSpPr>
          <p:cNvPr id="235" name="Google Shape;235;p21"/>
          <p:cNvSpPr txBox="1"/>
          <p:nvPr/>
        </p:nvSpPr>
        <p:spPr>
          <a:xfrm>
            <a:off x="1458750" y="298350"/>
            <a:ext cx="62265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b="1">
                <a:solidFill>
                  <a:srgbClr val="8BC34A"/>
                </a:solidFill>
              </a:rPr>
              <a:t>Journal Papers II</a:t>
            </a:r>
            <a:endParaRPr sz="3000" b="1">
              <a:solidFill>
                <a:srgbClr val="8BC34A"/>
              </a:solidFill>
            </a:endParaRPr>
          </a:p>
        </p:txBody>
      </p:sp>
      <p:sp>
        <p:nvSpPr>
          <p:cNvPr id="236" name="Google Shape;236;p21"/>
          <p:cNvSpPr txBox="1"/>
          <p:nvPr/>
        </p:nvSpPr>
        <p:spPr>
          <a:xfrm>
            <a:off x="614475" y="2666300"/>
            <a:ext cx="7717200" cy="21240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
                <a:solidFill>
                  <a:schemeClr val="lt2"/>
                </a:solidFill>
              </a:rPr>
              <a:t>Reference: [2]</a:t>
            </a:r>
            <a:r>
              <a:rPr lang="en">
                <a:solidFill>
                  <a:schemeClr val="dk1"/>
                </a:solidFill>
              </a:rPr>
              <a:t> </a:t>
            </a:r>
            <a:r>
              <a:rPr lang="en" u="sng">
                <a:solidFill>
                  <a:schemeClr val="hlink"/>
                </a:solidFill>
                <a:hlinkClick r:id="rId3"/>
              </a:rPr>
              <a:t> </a:t>
            </a:r>
            <a:r>
              <a:rPr lang="en" sz="1600" u="sng">
                <a:solidFill>
                  <a:schemeClr val="hlink"/>
                </a:solidFill>
                <a:hlinkClick r:id="rId3"/>
              </a:rPr>
              <a:t>Maxime Puys, Pierre-Henri Thevenon, Stéphane Mocanu, Mathieu Gallissot, Camille Sivelle. SCADA</a:t>
            </a:r>
            <a:endParaRPr sz="1600"/>
          </a:p>
          <a:p>
            <a:pPr marL="0" lvl="0" indent="0" algn="l" rtl="0">
              <a:spcBef>
                <a:spcPts val="0"/>
              </a:spcBef>
              <a:spcAft>
                <a:spcPts val="0"/>
              </a:spcAft>
              <a:buNone/>
            </a:pPr>
            <a:r>
              <a:rPr lang="en" sz="1600" u="sng">
                <a:solidFill>
                  <a:schemeClr val="hlink"/>
                </a:solidFill>
                <a:hlinkClick r:id="rId3"/>
              </a:rPr>
              <a:t>cybersecurity awareness and teaching with Hardware-In-The-Loop platforms. Journal of Wireless Mobile Networks, Ubiquitous Computing, and Dependable Applications, 2022, 13 (1), pp.4-32.10.22667/JOWUA.2022.03.31.004.hal-03636896, Available: https://hal.science/hal-03636896/document</a:t>
            </a:r>
            <a:endParaRPr sz="1600"/>
          </a:p>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14042"/>
        </a:solidFill>
        <a:effectLst/>
      </p:bgPr>
    </p:bg>
    <p:spTree>
      <p:nvGrpSpPr>
        <p:cNvPr id="1" name="Shape 240"/>
        <p:cNvGrpSpPr/>
        <p:nvPr/>
      </p:nvGrpSpPr>
      <p:grpSpPr>
        <a:xfrm>
          <a:off x="0" y="0"/>
          <a:ext cx="0" cy="0"/>
          <a:chOff x="0" y="0"/>
          <a:chExt cx="0" cy="0"/>
        </a:xfrm>
      </p:grpSpPr>
      <p:sp>
        <p:nvSpPr>
          <p:cNvPr id="241" name="Google Shape;241;p22"/>
          <p:cNvSpPr txBox="1"/>
          <p:nvPr/>
        </p:nvSpPr>
        <p:spPr>
          <a:xfrm>
            <a:off x="891000" y="944850"/>
            <a:ext cx="7284000" cy="34788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Char char="●"/>
            </a:pPr>
            <a:r>
              <a:rPr lang="en" sz="1600">
                <a:solidFill>
                  <a:schemeClr val="dk1"/>
                </a:solidFill>
              </a:rPr>
              <a:t>“The Power of Hands-On Exercises in SCADA Cyber Security Education”</a:t>
            </a: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 Describes a learning approach that emphasizes the importance of active participation in hands-on exercises and experiential learning in SCADA cybersecurity.</a:t>
            </a: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Paper authors have developed an intensive course during which students examine PLC logic and the modbus protocols before attacking and/or defending a simulated traffic control system.</a:t>
            </a: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Attacks occur in two phases: one against a “highly vulnerable” network and the second against a hardened “less vulnerable” network.</a:t>
            </a:r>
            <a:endParaRPr sz="1600">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p:txBody>
      </p:sp>
      <p:sp>
        <p:nvSpPr>
          <p:cNvPr id="242" name="Google Shape;242;p22"/>
          <p:cNvSpPr txBox="1"/>
          <p:nvPr/>
        </p:nvSpPr>
        <p:spPr>
          <a:xfrm>
            <a:off x="1458750" y="298350"/>
            <a:ext cx="62265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b="1">
                <a:solidFill>
                  <a:srgbClr val="8BC34A"/>
                </a:solidFill>
              </a:rPr>
              <a:t>Journal Papers III</a:t>
            </a:r>
            <a:endParaRPr sz="3000" b="1">
              <a:solidFill>
                <a:srgbClr val="8BC34A"/>
              </a:solidFill>
            </a:endParaRPr>
          </a:p>
        </p:txBody>
      </p:sp>
      <p:sp>
        <p:nvSpPr>
          <p:cNvPr id="243" name="Google Shape;243;p22"/>
          <p:cNvSpPr txBox="1"/>
          <p:nvPr/>
        </p:nvSpPr>
        <p:spPr>
          <a:xfrm>
            <a:off x="1220475" y="3470700"/>
            <a:ext cx="6798300" cy="8313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
                <a:solidFill>
                  <a:schemeClr val="lt2"/>
                </a:solidFill>
              </a:rPr>
              <a:t>Reference: [3] </a:t>
            </a:r>
            <a:r>
              <a:rPr lang="en">
                <a:solidFill>
                  <a:schemeClr val="accent5"/>
                </a:solidFill>
              </a:rPr>
              <a:t>Sitnikova, Elena &amp; Foo, Ernest &amp; Vaughn, Rayford. (2013). The Power of Hands-On Exercises in SCADA Cyber Security Education. 406. 83-94. DOI: 10.1007/978-3-642-39377-8_9.</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14042"/>
        </a:solidFill>
        <a:effectLst/>
      </p:bgPr>
    </p:bg>
    <p:spTree>
      <p:nvGrpSpPr>
        <p:cNvPr id="1" name="Shape 247"/>
        <p:cNvGrpSpPr/>
        <p:nvPr/>
      </p:nvGrpSpPr>
      <p:grpSpPr>
        <a:xfrm>
          <a:off x="0" y="0"/>
          <a:ext cx="0" cy="0"/>
          <a:chOff x="0" y="0"/>
          <a:chExt cx="0" cy="0"/>
        </a:xfrm>
      </p:grpSpPr>
      <p:sp>
        <p:nvSpPr>
          <p:cNvPr id="248" name="Google Shape;248;p23"/>
          <p:cNvSpPr txBox="1"/>
          <p:nvPr/>
        </p:nvSpPr>
        <p:spPr>
          <a:xfrm>
            <a:off x="635600" y="955500"/>
            <a:ext cx="7362000" cy="323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solidFill>
                <a:srgbClr val="8BC34A"/>
              </a:solidFill>
            </a:endParaRPr>
          </a:p>
          <a:p>
            <a:pPr marL="457200" lvl="0" indent="-330200" algn="l" rtl="0">
              <a:spcBef>
                <a:spcPts val="0"/>
              </a:spcBef>
              <a:spcAft>
                <a:spcPts val="0"/>
              </a:spcAft>
              <a:buClr>
                <a:schemeClr val="dk1"/>
              </a:buClr>
              <a:buSzPts val="1600"/>
              <a:buChar char="●"/>
            </a:pPr>
            <a:r>
              <a:rPr lang="en" sz="1600">
                <a:solidFill>
                  <a:schemeClr val="dk1"/>
                </a:solidFill>
              </a:rPr>
              <a:t>Using the US Patent and Trademark Office search engine, results yielded patents to non-educational applications, so therefore no patents directly related to our project were found. </a:t>
            </a: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The following patent was found that most closely references a SCADA system in the application of [3] fluid actuator systems.</a:t>
            </a: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The systems were tested and monitored utilizing systems that employed SCADA systems to collect data on various statuses. </a:t>
            </a:r>
            <a:endParaRPr sz="1600">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p:txBody>
      </p:sp>
      <p:sp>
        <p:nvSpPr>
          <p:cNvPr id="249" name="Google Shape;249;p23"/>
          <p:cNvSpPr txBox="1"/>
          <p:nvPr/>
        </p:nvSpPr>
        <p:spPr>
          <a:xfrm>
            <a:off x="1458750" y="298350"/>
            <a:ext cx="62265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b="1">
                <a:solidFill>
                  <a:srgbClr val="8BC34A"/>
                </a:solidFill>
              </a:rPr>
              <a:t>Patents </a:t>
            </a:r>
            <a:endParaRPr sz="3000" b="1">
              <a:solidFill>
                <a:srgbClr val="8BC34A"/>
              </a:solidFill>
            </a:endParaRPr>
          </a:p>
        </p:txBody>
      </p:sp>
      <p:sp>
        <p:nvSpPr>
          <p:cNvPr id="250" name="Google Shape;250;p23"/>
          <p:cNvSpPr txBox="1"/>
          <p:nvPr/>
        </p:nvSpPr>
        <p:spPr>
          <a:xfrm>
            <a:off x="856100" y="3334300"/>
            <a:ext cx="7141500" cy="12621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
                <a:solidFill>
                  <a:schemeClr val="lt2"/>
                </a:solidFill>
              </a:rPr>
              <a:t>Patent Referenced: [3]</a:t>
            </a:r>
            <a:r>
              <a:rPr lang="en">
                <a:solidFill>
                  <a:schemeClr val="dk1"/>
                </a:solidFill>
              </a:rPr>
              <a:t> </a:t>
            </a:r>
            <a:r>
              <a:rPr lang="en" u="sng">
                <a:solidFill>
                  <a:schemeClr val="hlink"/>
                </a:solidFill>
                <a:hlinkClick r:id="rId3"/>
              </a:rPr>
              <a:t> "CONTROL OR REGULATING SYSTEMS IN GENERAL; FUNCTIONAL ELEMENTS OF SUCH SYSTEMS; MONITORING OR TESTING ARRANGEMENTS FOR SUCH SYSTEMS OR ELEMENTS, " United States of America + CPC Subclass G05B, Febuary 2023. Available: https://www.uspto.gov/web/patents/classification/cpc/pdf/cpc-scheme-G05B.pdf</a:t>
            </a:r>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14042"/>
        </a:solidFill>
        <a:effectLst/>
      </p:bgPr>
    </p:bg>
    <p:spTree>
      <p:nvGrpSpPr>
        <p:cNvPr id="1" name="Shape 254"/>
        <p:cNvGrpSpPr/>
        <p:nvPr/>
      </p:nvGrpSpPr>
      <p:grpSpPr>
        <a:xfrm>
          <a:off x="0" y="0"/>
          <a:ext cx="0" cy="0"/>
          <a:chOff x="0" y="0"/>
          <a:chExt cx="0" cy="0"/>
        </a:xfrm>
      </p:grpSpPr>
      <p:sp>
        <p:nvSpPr>
          <p:cNvPr id="255" name="Google Shape;255;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solidFill>
                  <a:srgbClr val="8BC34A"/>
                </a:solidFill>
              </a:rPr>
              <a:t>Market Research</a:t>
            </a:r>
            <a:endParaRPr b="1">
              <a:solidFill>
                <a:srgbClr val="8BC34A"/>
              </a:solidFill>
            </a:endParaRPr>
          </a:p>
        </p:txBody>
      </p:sp>
      <p:sp>
        <p:nvSpPr>
          <p:cNvPr id="256" name="Google Shape;256;p24"/>
          <p:cNvSpPr txBox="1">
            <a:spLocks noGrp="1"/>
          </p:cNvSpPr>
          <p:nvPr>
            <p:ph type="body" idx="1"/>
          </p:nvPr>
        </p:nvSpPr>
        <p:spPr>
          <a:xfrm>
            <a:off x="40705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8BC34A"/>
                </a:solidFill>
              </a:rPr>
              <a:t>Other related projects and demonstrations include:</a:t>
            </a:r>
            <a:endParaRPr b="1">
              <a:solidFill>
                <a:srgbClr val="8BC34A"/>
              </a:solidFill>
            </a:endParaRPr>
          </a:p>
          <a:p>
            <a:pPr marL="457200" lvl="0" indent="-323850" algn="l" rtl="0">
              <a:spcBef>
                <a:spcPts val="1200"/>
              </a:spcBef>
              <a:spcAft>
                <a:spcPts val="0"/>
              </a:spcAft>
              <a:buClr>
                <a:schemeClr val="dk1"/>
              </a:buClr>
              <a:buSzPts val="1500"/>
              <a:buChar char="●"/>
            </a:pPr>
            <a:r>
              <a:rPr lang="en" sz="1500">
                <a:solidFill>
                  <a:schemeClr val="dk1"/>
                </a:solidFill>
              </a:rPr>
              <a:t>Real Operation Demo with ICS/SCADA Demo Kit</a:t>
            </a:r>
            <a:endParaRPr sz="1500">
              <a:solidFill>
                <a:schemeClr val="dk1"/>
              </a:solidFill>
            </a:endParaRPr>
          </a:p>
          <a:p>
            <a:pPr marL="914400" lvl="1" indent="-323850" algn="l" rtl="0">
              <a:spcBef>
                <a:spcPts val="0"/>
              </a:spcBef>
              <a:spcAft>
                <a:spcPts val="0"/>
              </a:spcAft>
              <a:buClr>
                <a:schemeClr val="dk1"/>
              </a:buClr>
              <a:buSzPts val="1500"/>
              <a:buChar char="○"/>
            </a:pPr>
            <a:r>
              <a:rPr lang="en" sz="1500">
                <a:solidFill>
                  <a:schemeClr val="dk1"/>
                </a:solidFill>
              </a:rPr>
              <a:t>NSHC Security’s simulated industrial control system with HMI interactivity.</a:t>
            </a:r>
            <a:endParaRPr sz="1500">
              <a:solidFill>
                <a:schemeClr val="dk1"/>
              </a:solidFill>
            </a:endParaRPr>
          </a:p>
          <a:p>
            <a:pPr marL="914400" lvl="1" indent="-323850" algn="l" rtl="0">
              <a:spcBef>
                <a:spcPts val="0"/>
              </a:spcBef>
              <a:spcAft>
                <a:spcPts val="0"/>
              </a:spcAft>
              <a:buClr>
                <a:schemeClr val="dk1"/>
              </a:buClr>
              <a:buSzPts val="1500"/>
              <a:buChar char="○"/>
            </a:pPr>
            <a:r>
              <a:rPr lang="en" sz="1500" u="sng">
                <a:solidFill>
                  <a:schemeClr val="hlink"/>
                </a:solidFill>
                <a:hlinkClick r:id="rId3"/>
              </a:rPr>
              <a:t>https://youtu.be/K-BQyv0FO9I</a:t>
            </a:r>
            <a:endParaRPr sz="1500">
              <a:solidFill>
                <a:schemeClr val="dk1"/>
              </a:solidFill>
            </a:endParaRPr>
          </a:p>
          <a:p>
            <a:pPr marL="457200" lvl="0" indent="-323850" algn="l" rtl="0">
              <a:spcBef>
                <a:spcPts val="0"/>
              </a:spcBef>
              <a:spcAft>
                <a:spcPts val="0"/>
              </a:spcAft>
              <a:buClr>
                <a:schemeClr val="dk1"/>
              </a:buClr>
              <a:buSzPts val="1500"/>
              <a:buChar char="●"/>
            </a:pPr>
            <a:r>
              <a:rPr lang="en" sz="1500">
                <a:solidFill>
                  <a:schemeClr val="dk1"/>
                </a:solidFill>
              </a:rPr>
              <a:t>SCADASim Training Simulator</a:t>
            </a:r>
            <a:endParaRPr sz="1500">
              <a:solidFill>
                <a:schemeClr val="dk1"/>
              </a:solidFill>
            </a:endParaRPr>
          </a:p>
          <a:p>
            <a:pPr marL="914400" lvl="1" indent="-323850" algn="l" rtl="0">
              <a:spcBef>
                <a:spcPts val="0"/>
              </a:spcBef>
              <a:spcAft>
                <a:spcPts val="0"/>
              </a:spcAft>
              <a:buClr>
                <a:schemeClr val="dk1"/>
              </a:buClr>
              <a:buSzPts val="1500"/>
              <a:buChar char="○"/>
            </a:pPr>
            <a:r>
              <a:rPr lang="en" sz="1500">
                <a:solidFill>
                  <a:schemeClr val="dk1"/>
                </a:solidFill>
              </a:rPr>
              <a:t>Software Engineering Institute’s software-based SCADA/ICS simulation that includes network traffic monitoring and deployable cyberattacks.</a:t>
            </a:r>
            <a:endParaRPr sz="1500">
              <a:solidFill>
                <a:schemeClr val="dk1"/>
              </a:solidFill>
            </a:endParaRPr>
          </a:p>
          <a:p>
            <a:pPr marL="914400" lvl="1" indent="-323850" algn="l" rtl="0">
              <a:spcBef>
                <a:spcPts val="0"/>
              </a:spcBef>
              <a:spcAft>
                <a:spcPts val="0"/>
              </a:spcAft>
              <a:buClr>
                <a:schemeClr val="dk1"/>
              </a:buClr>
              <a:buSzPts val="1500"/>
              <a:buChar char="○"/>
            </a:pPr>
            <a:r>
              <a:rPr lang="en" sz="1500" u="sng">
                <a:solidFill>
                  <a:schemeClr val="hlink"/>
                </a:solidFill>
                <a:hlinkClick r:id="rId4"/>
              </a:rPr>
              <a:t>https://github.com/cmu-sei/SCADASim</a:t>
            </a:r>
            <a:endParaRPr sz="1500">
              <a:solidFill>
                <a:schemeClr val="dk1"/>
              </a:solidFill>
            </a:endParaRPr>
          </a:p>
          <a:p>
            <a:pPr marL="914400" lvl="1" indent="-323850" algn="l" rtl="0">
              <a:spcBef>
                <a:spcPts val="0"/>
              </a:spcBef>
              <a:spcAft>
                <a:spcPts val="0"/>
              </a:spcAft>
              <a:buClr>
                <a:schemeClr val="dk1"/>
              </a:buClr>
              <a:buSzPts val="1500"/>
              <a:buChar char="○"/>
            </a:pPr>
            <a:r>
              <a:rPr lang="en" sz="1500" u="sng">
                <a:solidFill>
                  <a:schemeClr val="hlink"/>
                </a:solidFill>
                <a:hlinkClick r:id="rId5"/>
              </a:rPr>
              <a:t>https://youtu.be/htvypfqgeTg</a:t>
            </a:r>
            <a:endParaRPr sz="1500">
              <a:solidFill>
                <a:schemeClr val="dk1"/>
              </a:solidFill>
            </a:endParaRPr>
          </a:p>
          <a:p>
            <a:pPr marL="457200" lvl="0" indent="0" algn="l" rtl="0">
              <a:spcBef>
                <a:spcPts val="1200"/>
              </a:spcBef>
              <a:spcAft>
                <a:spcPts val="1200"/>
              </a:spcAft>
              <a:buNone/>
            </a:pPr>
            <a:endParaRPr sz="15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14042"/>
        </a:solidFill>
        <a:effectLst/>
      </p:bgPr>
    </p:bg>
    <p:spTree>
      <p:nvGrpSpPr>
        <p:cNvPr id="1" name="Shape 260"/>
        <p:cNvGrpSpPr/>
        <p:nvPr/>
      </p:nvGrpSpPr>
      <p:grpSpPr>
        <a:xfrm>
          <a:off x="0" y="0"/>
          <a:ext cx="0" cy="0"/>
          <a:chOff x="0" y="0"/>
          <a:chExt cx="0" cy="0"/>
        </a:xfrm>
      </p:grpSpPr>
      <p:sp>
        <p:nvSpPr>
          <p:cNvPr id="261" name="Google Shape;261;p25"/>
          <p:cNvSpPr txBox="1">
            <a:spLocks noGrp="1"/>
          </p:cNvSpPr>
          <p:nvPr>
            <p:ph type="title" idx="4294967295"/>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20" b="1">
                <a:solidFill>
                  <a:srgbClr val="8BC34A"/>
                </a:solidFill>
              </a:rPr>
              <a:t>Engineering Requirements</a:t>
            </a:r>
            <a:endParaRPr sz="3220" b="1">
              <a:solidFill>
                <a:srgbClr val="8BC34A"/>
              </a:solidFill>
            </a:endParaRPr>
          </a:p>
        </p:txBody>
      </p:sp>
      <p:sp>
        <p:nvSpPr>
          <p:cNvPr id="262" name="Google Shape;262;p25"/>
          <p:cNvSpPr txBox="1"/>
          <p:nvPr/>
        </p:nvSpPr>
        <p:spPr>
          <a:xfrm>
            <a:off x="593850" y="1130725"/>
            <a:ext cx="7956300" cy="3694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8BC34A"/>
                </a:solidFill>
              </a:rPr>
              <a:t>Physical Requirement</a:t>
            </a:r>
            <a:endParaRPr sz="1800" b="1">
              <a:solidFill>
                <a:srgbClr val="8BC34A"/>
              </a:solidFill>
            </a:endParaRPr>
          </a:p>
          <a:p>
            <a:pPr marL="45720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Overall Dimensions should be less the 3’ High x 2’ Wide x 2’ Deep</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Design the Case and Home model to fit within the desired geometry.</a:t>
            </a:r>
            <a:endParaRPr>
              <a:solidFill>
                <a:schemeClr val="dk1"/>
              </a:solidFill>
            </a:endParaRPr>
          </a:p>
          <a:p>
            <a:pPr marL="137160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Overall Weight should be less than 50 lbs.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Use light-weight material for Case and Home Model construction. </a:t>
            </a:r>
            <a:endParaRPr>
              <a:solidFill>
                <a:schemeClr val="dk1"/>
              </a:solidFill>
            </a:endParaRPr>
          </a:p>
          <a:p>
            <a:pPr marL="137160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Should not consume over 120v 15 Amp</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Calculate power consumption of electronic to keep with required range.</a:t>
            </a:r>
            <a:endParaRPr>
              <a:solidFill>
                <a:schemeClr val="dk1"/>
              </a:solidFill>
            </a:endParaRPr>
          </a:p>
          <a:p>
            <a:pPr marL="137160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No electrical wires showing.</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Enclose all wires </a:t>
            </a:r>
            <a:endParaRPr>
              <a:solidFill>
                <a:schemeClr val="dk1"/>
              </a:solidFill>
            </a:endParaRPr>
          </a:p>
          <a:p>
            <a:pPr marL="137160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LCD Display should be 10”</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Purchase a 10” LCD display that can be driven by a microcontroller.</a:t>
            </a:r>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14042"/>
        </a:solidFill>
        <a:effectLst/>
      </p:bgPr>
    </p:bg>
    <p:spTree>
      <p:nvGrpSpPr>
        <p:cNvPr id="1" name="Shape 266"/>
        <p:cNvGrpSpPr/>
        <p:nvPr/>
      </p:nvGrpSpPr>
      <p:grpSpPr>
        <a:xfrm>
          <a:off x="0" y="0"/>
          <a:ext cx="0" cy="0"/>
          <a:chOff x="0" y="0"/>
          <a:chExt cx="0" cy="0"/>
        </a:xfrm>
      </p:grpSpPr>
      <p:sp>
        <p:nvSpPr>
          <p:cNvPr id="267" name="Google Shape;267;p26"/>
          <p:cNvSpPr txBox="1">
            <a:spLocks noGrp="1"/>
          </p:cNvSpPr>
          <p:nvPr>
            <p:ph type="title" idx="4294967295"/>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20" b="1">
                <a:solidFill>
                  <a:srgbClr val="8BC34A"/>
                </a:solidFill>
              </a:rPr>
              <a:t>Engineering Requirements</a:t>
            </a:r>
            <a:endParaRPr sz="3220" b="1">
              <a:solidFill>
                <a:srgbClr val="8BC34A"/>
              </a:solidFill>
            </a:endParaRPr>
          </a:p>
        </p:txBody>
      </p:sp>
      <p:sp>
        <p:nvSpPr>
          <p:cNvPr id="268" name="Google Shape;268;p26"/>
          <p:cNvSpPr txBox="1"/>
          <p:nvPr/>
        </p:nvSpPr>
        <p:spPr>
          <a:xfrm>
            <a:off x="638100" y="1145950"/>
            <a:ext cx="7956300" cy="197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8BC34A"/>
                </a:solidFill>
              </a:rPr>
              <a:t>System Software Requirements</a:t>
            </a:r>
            <a:r>
              <a:rPr lang="en">
                <a:solidFill>
                  <a:schemeClr val="dk1"/>
                </a:solidFill>
              </a:rPr>
              <a:t> </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The SCADA Programmable Logic Control (PLC) elements are to be implemented using OpenPLC Controller Software.</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The Controller PLC elements are to be configured using Ladder Logic</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The HMI/Monitoring Controller elements are to be implemented using ScadaBR Software.</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The Monitoring Controller elements are configured to control the home automation functionality through updates via the MODBUS communication protocol.</a:t>
            </a:r>
            <a:endParaRPr>
              <a:solidFill>
                <a:schemeClr val="dk1"/>
              </a:solidFill>
            </a:endParaRPr>
          </a:p>
          <a:p>
            <a:pPr marL="1371600" lvl="0" indent="0" algn="l" rtl="0">
              <a:spcBef>
                <a:spcPts val="0"/>
              </a:spcBef>
              <a:spcAft>
                <a:spcPts val="0"/>
              </a:spcAft>
              <a:buNone/>
            </a:pPr>
            <a:r>
              <a:rPr lang="en">
                <a:solidFill>
                  <a:schemeClr val="dk1"/>
                </a:solidFill>
              </a:rPr>
              <a:t> </a:t>
            </a:r>
            <a:endParaRPr>
              <a:solidFill>
                <a:schemeClr val="dk1"/>
              </a:solidFill>
            </a:endParaRPr>
          </a:p>
        </p:txBody>
      </p:sp>
      <p:pic>
        <p:nvPicPr>
          <p:cNvPr id="269" name="Google Shape;269;p26"/>
          <p:cNvPicPr preferRelativeResize="0"/>
          <p:nvPr/>
        </p:nvPicPr>
        <p:blipFill>
          <a:blip r:embed="rId3">
            <a:alphaModFix/>
          </a:blip>
          <a:stretch>
            <a:fillRect/>
          </a:stretch>
        </p:blipFill>
        <p:spPr>
          <a:xfrm>
            <a:off x="2523563" y="3057350"/>
            <a:ext cx="4096875" cy="1799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14042"/>
        </a:solidFill>
        <a:effectLst/>
      </p:bgPr>
    </p:bg>
    <p:spTree>
      <p:nvGrpSpPr>
        <p:cNvPr id="1" name="Shape 273"/>
        <p:cNvGrpSpPr/>
        <p:nvPr/>
      </p:nvGrpSpPr>
      <p:grpSpPr>
        <a:xfrm>
          <a:off x="0" y="0"/>
          <a:ext cx="0" cy="0"/>
          <a:chOff x="0" y="0"/>
          <a:chExt cx="0" cy="0"/>
        </a:xfrm>
      </p:grpSpPr>
      <p:sp>
        <p:nvSpPr>
          <p:cNvPr id="274" name="Google Shape;274;p27"/>
          <p:cNvSpPr txBox="1">
            <a:spLocks noGrp="1"/>
          </p:cNvSpPr>
          <p:nvPr>
            <p:ph type="title" idx="4294967295"/>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20" b="1">
                <a:solidFill>
                  <a:srgbClr val="8BC34A"/>
                </a:solidFill>
              </a:rPr>
              <a:t>Engineering Requirements</a:t>
            </a:r>
            <a:endParaRPr sz="3220" b="1">
              <a:solidFill>
                <a:srgbClr val="8BC34A"/>
              </a:solidFill>
            </a:endParaRPr>
          </a:p>
        </p:txBody>
      </p:sp>
      <p:sp>
        <p:nvSpPr>
          <p:cNvPr id="275" name="Google Shape;275;p27"/>
          <p:cNvSpPr txBox="1"/>
          <p:nvPr/>
        </p:nvSpPr>
        <p:spPr>
          <a:xfrm>
            <a:off x="593850" y="1162225"/>
            <a:ext cx="7956300" cy="1754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8BC34A"/>
                </a:solidFill>
              </a:rPr>
              <a:t>System Level Electronic Hardware Requirements</a:t>
            </a:r>
            <a:endParaRPr b="1">
              <a:solidFill>
                <a:srgbClr val="8BC34A"/>
              </a:solidFill>
            </a:endParaRPr>
          </a:p>
          <a:p>
            <a:pPr marL="457200" lvl="0" indent="-317500" algn="l" rtl="0">
              <a:spcBef>
                <a:spcPts val="0"/>
              </a:spcBef>
              <a:spcAft>
                <a:spcPts val="0"/>
              </a:spcAft>
              <a:buClr>
                <a:schemeClr val="dk1"/>
              </a:buClr>
              <a:buSzPts val="1400"/>
              <a:buChar char="●"/>
            </a:pPr>
            <a:r>
              <a:rPr lang="en">
                <a:solidFill>
                  <a:schemeClr val="dk1"/>
                </a:solidFill>
              </a:rPr>
              <a:t>Two PLCs that are interfaced together using 1 Gbit/sec Ethernet hub.</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PLC hardware is implemented using a Raspberry Pi.</a:t>
            </a:r>
            <a:endParaRPr>
              <a:solidFill>
                <a:schemeClr val="dk1"/>
              </a:solidFill>
            </a:endParaRPr>
          </a:p>
          <a:p>
            <a:pPr marL="1371600" lvl="2" indent="-317500" algn="l" rtl="0">
              <a:spcBef>
                <a:spcPts val="0"/>
              </a:spcBef>
              <a:spcAft>
                <a:spcPts val="0"/>
              </a:spcAft>
              <a:buClr>
                <a:schemeClr val="dk1"/>
              </a:buClr>
              <a:buSzPts val="1400"/>
              <a:buChar char="■"/>
            </a:pPr>
            <a:r>
              <a:rPr lang="en">
                <a:solidFill>
                  <a:schemeClr val="dk1"/>
                </a:solidFill>
              </a:rPr>
              <a:t>The Monitor PLC’s Raspberry Pi will receive input updates for the Controller PLC’s Raspberry Pi.</a:t>
            </a:r>
            <a:endParaRPr>
              <a:solidFill>
                <a:schemeClr val="dk1"/>
              </a:solidFill>
            </a:endParaRPr>
          </a:p>
          <a:p>
            <a:pPr marL="1371600" lvl="2" indent="-317500" algn="l" rtl="0">
              <a:spcBef>
                <a:spcPts val="0"/>
              </a:spcBef>
              <a:spcAft>
                <a:spcPts val="0"/>
              </a:spcAft>
              <a:buClr>
                <a:schemeClr val="dk1"/>
              </a:buClr>
              <a:buSzPts val="1400"/>
              <a:buChar char="■"/>
            </a:pPr>
            <a:r>
              <a:rPr lang="en">
                <a:solidFill>
                  <a:schemeClr val="dk1"/>
                </a:solidFill>
              </a:rPr>
              <a:t>The Controller PLC’s Raspberry Pi is to be coupled to an Arduino Mega microcontroller which will in turn drive all of the following sensor/actuator devices.</a:t>
            </a:r>
            <a:endParaRPr>
              <a:solidFill>
                <a:schemeClr val="dk1"/>
              </a:solidFill>
            </a:endParaRPr>
          </a:p>
        </p:txBody>
      </p:sp>
      <p:sp>
        <p:nvSpPr>
          <p:cNvPr id="276" name="Google Shape;276;p27"/>
          <p:cNvSpPr txBox="1"/>
          <p:nvPr/>
        </p:nvSpPr>
        <p:spPr>
          <a:xfrm>
            <a:off x="1648975" y="3061425"/>
            <a:ext cx="54921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200" b="1" u="sng">
                <a:solidFill>
                  <a:srgbClr val="8BC34A"/>
                </a:solidFill>
              </a:rPr>
              <a:t>Device List</a:t>
            </a:r>
            <a:endParaRPr sz="2200" b="1" u="sng">
              <a:solidFill>
                <a:srgbClr val="8BC34A"/>
              </a:solidFill>
            </a:endParaRPr>
          </a:p>
        </p:txBody>
      </p:sp>
      <p:sp>
        <p:nvSpPr>
          <p:cNvPr id="277" name="Google Shape;277;p27"/>
          <p:cNvSpPr txBox="1"/>
          <p:nvPr/>
        </p:nvSpPr>
        <p:spPr>
          <a:xfrm>
            <a:off x="2596200" y="3584625"/>
            <a:ext cx="1991400" cy="1262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rPr>
              <a:t>Infrared Break Sensor</a:t>
            </a:r>
            <a:endParaRPr>
              <a:solidFill>
                <a:schemeClr val="dk1"/>
              </a:solidFill>
            </a:endParaRPr>
          </a:p>
          <a:p>
            <a:pPr marL="0" lvl="0" indent="0" algn="ctr" rtl="0">
              <a:spcBef>
                <a:spcPts val="0"/>
              </a:spcBef>
              <a:spcAft>
                <a:spcPts val="0"/>
              </a:spcAft>
              <a:buNone/>
            </a:pPr>
            <a:r>
              <a:rPr lang="en">
                <a:solidFill>
                  <a:schemeClr val="dk1"/>
                </a:solidFill>
              </a:rPr>
              <a:t>Magnetic Sensor</a:t>
            </a:r>
            <a:endParaRPr>
              <a:solidFill>
                <a:schemeClr val="dk1"/>
              </a:solidFill>
            </a:endParaRPr>
          </a:p>
          <a:p>
            <a:pPr marL="0" lvl="0" indent="0" algn="ctr" rtl="0">
              <a:spcBef>
                <a:spcPts val="0"/>
              </a:spcBef>
              <a:spcAft>
                <a:spcPts val="0"/>
              </a:spcAft>
              <a:buNone/>
            </a:pPr>
            <a:r>
              <a:rPr lang="en">
                <a:solidFill>
                  <a:schemeClr val="dk1"/>
                </a:solidFill>
              </a:rPr>
              <a:t>PIR Motion Sensor</a:t>
            </a:r>
            <a:endParaRPr>
              <a:solidFill>
                <a:schemeClr val="dk1"/>
              </a:solidFill>
            </a:endParaRPr>
          </a:p>
          <a:p>
            <a:pPr marL="0" lvl="0" indent="0" algn="ctr" rtl="0">
              <a:spcBef>
                <a:spcPts val="0"/>
              </a:spcBef>
              <a:spcAft>
                <a:spcPts val="0"/>
              </a:spcAft>
              <a:buNone/>
            </a:pPr>
            <a:r>
              <a:rPr lang="en">
                <a:solidFill>
                  <a:schemeClr val="dk1"/>
                </a:solidFill>
              </a:rPr>
              <a:t>LED Lights</a:t>
            </a:r>
            <a:endParaRPr>
              <a:solidFill>
                <a:schemeClr val="dk1"/>
              </a:solidFill>
            </a:endParaRPr>
          </a:p>
          <a:p>
            <a:pPr marL="0" lvl="0" indent="0" algn="ctr" rtl="0">
              <a:spcBef>
                <a:spcPts val="0"/>
              </a:spcBef>
              <a:spcAft>
                <a:spcPts val="0"/>
              </a:spcAft>
              <a:buNone/>
            </a:pPr>
            <a:r>
              <a:rPr lang="en">
                <a:solidFill>
                  <a:schemeClr val="dk1"/>
                </a:solidFill>
              </a:rPr>
              <a:t>Solenoid </a:t>
            </a:r>
            <a:endParaRPr>
              <a:solidFill>
                <a:schemeClr val="dk1"/>
              </a:solidFill>
            </a:endParaRPr>
          </a:p>
        </p:txBody>
      </p:sp>
      <p:sp>
        <p:nvSpPr>
          <p:cNvPr id="278" name="Google Shape;278;p27"/>
          <p:cNvSpPr txBox="1"/>
          <p:nvPr/>
        </p:nvSpPr>
        <p:spPr>
          <a:xfrm>
            <a:off x="4395025" y="3584625"/>
            <a:ext cx="18804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rPr>
              <a:t>Electronic Deadbolt</a:t>
            </a:r>
            <a:endParaRPr>
              <a:solidFill>
                <a:schemeClr val="dk1"/>
              </a:solidFill>
            </a:endParaRPr>
          </a:p>
          <a:p>
            <a:pPr marL="0" lvl="0" indent="0" algn="ctr" rtl="0">
              <a:spcBef>
                <a:spcPts val="0"/>
              </a:spcBef>
              <a:spcAft>
                <a:spcPts val="0"/>
              </a:spcAft>
              <a:buNone/>
            </a:pPr>
            <a:r>
              <a:rPr lang="en">
                <a:solidFill>
                  <a:schemeClr val="dk1"/>
                </a:solidFill>
              </a:rPr>
              <a:t>315 MHz RF Receiver</a:t>
            </a:r>
            <a:endParaRPr>
              <a:solidFill>
                <a:schemeClr val="dk1"/>
              </a:solidFill>
            </a:endParaRPr>
          </a:p>
          <a:p>
            <a:pPr marL="0" lvl="0" indent="0" algn="ctr" rtl="0">
              <a:spcBef>
                <a:spcPts val="0"/>
              </a:spcBef>
              <a:spcAft>
                <a:spcPts val="0"/>
              </a:spcAft>
              <a:buNone/>
            </a:pPr>
            <a:r>
              <a:rPr lang="en">
                <a:solidFill>
                  <a:schemeClr val="dk1"/>
                </a:solidFill>
              </a:rPr>
              <a:t>DC Motor</a:t>
            </a:r>
            <a:endParaRPr>
              <a:solidFill>
                <a:schemeClr val="dk1"/>
              </a:solidFill>
            </a:endParaRPr>
          </a:p>
          <a:p>
            <a:pPr marL="0" lvl="0" indent="0" algn="ctr" rtl="0">
              <a:spcBef>
                <a:spcPts val="0"/>
              </a:spcBef>
              <a:spcAft>
                <a:spcPts val="0"/>
              </a:spcAft>
              <a:buNone/>
            </a:pPr>
            <a:r>
              <a:rPr lang="en">
                <a:solidFill>
                  <a:schemeClr val="dk1"/>
                </a:solidFill>
              </a:rPr>
              <a:t>Micro Lever Switch.</a:t>
            </a:r>
            <a:endParaRPr>
              <a:solidFill>
                <a:schemeClr val="dk1"/>
              </a:solidFill>
            </a:endParaRPr>
          </a:p>
          <a:p>
            <a:pPr marL="0" lvl="0" indent="0" algn="ctr"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14042"/>
        </a:solidFill>
        <a:effectLst/>
      </p:bgPr>
    </p:bg>
    <p:spTree>
      <p:nvGrpSpPr>
        <p:cNvPr id="1" name="Shape 282"/>
        <p:cNvGrpSpPr/>
        <p:nvPr/>
      </p:nvGrpSpPr>
      <p:grpSpPr>
        <a:xfrm>
          <a:off x="0" y="0"/>
          <a:ext cx="0" cy="0"/>
          <a:chOff x="0" y="0"/>
          <a:chExt cx="0" cy="0"/>
        </a:xfrm>
      </p:grpSpPr>
      <p:sp>
        <p:nvSpPr>
          <p:cNvPr id="283" name="Google Shape;283;p28"/>
          <p:cNvSpPr txBox="1">
            <a:spLocks noGrp="1"/>
          </p:cNvSpPr>
          <p:nvPr>
            <p:ph type="title" idx="4294967295"/>
          </p:nvPr>
        </p:nvSpPr>
        <p:spPr>
          <a:xfrm>
            <a:off x="720000" y="364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20" b="1">
                <a:solidFill>
                  <a:srgbClr val="8BC34A"/>
                </a:solidFill>
              </a:rPr>
              <a:t>Engineering Requirements: Cyber</a:t>
            </a:r>
            <a:endParaRPr sz="3220" b="1">
              <a:solidFill>
                <a:srgbClr val="8BC34A"/>
              </a:solidFill>
            </a:endParaRPr>
          </a:p>
        </p:txBody>
      </p:sp>
      <p:sp>
        <p:nvSpPr>
          <p:cNvPr id="284" name="Google Shape;284;p28"/>
          <p:cNvSpPr txBox="1"/>
          <p:nvPr/>
        </p:nvSpPr>
        <p:spPr>
          <a:xfrm>
            <a:off x="593850" y="1130725"/>
            <a:ext cx="5436900" cy="350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8BC34A"/>
                </a:solidFill>
              </a:rPr>
              <a:t>Cyber Attacks</a:t>
            </a:r>
            <a:endParaRPr sz="1800" b="1">
              <a:solidFill>
                <a:srgbClr val="8BC34A"/>
              </a:solidFill>
            </a:endParaRPr>
          </a:p>
          <a:p>
            <a:pPr marL="457200" lvl="0" indent="-342900" algn="l" rtl="0">
              <a:spcBef>
                <a:spcPts val="0"/>
              </a:spcBef>
              <a:spcAft>
                <a:spcPts val="0"/>
              </a:spcAft>
              <a:buClr>
                <a:schemeClr val="dk1"/>
              </a:buClr>
              <a:buSzPts val="1800"/>
              <a:buChar char="●"/>
            </a:pPr>
            <a:r>
              <a:rPr lang="en" sz="1800">
                <a:solidFill>
                  <a:schemeClr val="dk1"/>
                </a:solidFill>
              </a:rPr>
              <a:t>Two cyber attacks performed on the home automation system which will be executed via a VM box on a laptop connected to the network via Ethernet.</a:t>
            </a:r>
            <a:endParaRPr sz="1800">
              <a:solidFill>
                <a:schemeClr val="dk1"/>
              </a:solidFill>
            </a:endParaRPr>
          </a:p>
          <a:p>
            <a:pPr marL="1371600" lvl="0" indent="0" algn="l" rtl="0">
              <a:spcBef>
                <a:spcPts val="0"/>
              </a:spcBef>
              <a:spcAft>
                <a:spcPts val="0"/>
              </a:spcAft>
              <a:buNone/>
            </a:pP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An ARP poisoning attack will be performed to poison the ARP table of the machine hosting the HMI so we can act as a Man In The Middle (MITM) between the HMI and the PLC</a:t>
            </a:r>
            <a:endParaRPr>
              <a:solidFill>
                <a:schemeClr val="dk1"/>
              </a:solidFill>
            </a:endParaRPr>
          </a:p>
          <a:p>
            <a:pPr marL="0" lvl="0" indent="0" algn="l" rtl="0">
              <a:spcBef>
                <a:spcPts val="0"/>
              </a:spcBef>
              <a:spcAft>
                <a:spcPts val="0"/>
              </a:spcAft>
              <a:buNone/>
            </a:pP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A code injection attack is to be performed by writing a python script to send spoof packets to the SCADA system to perform unauthorized tasks.</a:t>
            </a:r>
            <a:endParaRPr>
              <a:solidFill>
                <a:schemeClr val="dk1"/>
              </a:solidFill>
            </a:endParaRPr>
          </a:p>
        </p:txBody>
      </p:sp>
      <p:pic>
        <p:nvPicPr>
          <p:cNvPr id="285" name="Google Shape;285;p28"/>
          <p:cNvPicPr preferRelativeResize="0"/>
          <p:nvPr/>
        </p:nvPicPr>
        <p:blipFill>
          <a:blip r:embed="rId3">
            <a:alphaModFix/>
          </a:blip>
          <a:stretch>
            <a:fillRect/>
          </a:stretch>
        </p:blipFill>
        <p:spPr>
          <a:xfrm>
            <a:off x="6454875" y="1815113"/>
            <a:ext cx="2362200" cy="1933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14042"/>
        </a:solidFill>
        <a:effectLst/>
      </p:bgPr>
    </p:bg>
    <p:spTree>
      <p:nvGrpSpPr>
        <p:cNvPr id="1" name="Shape 289"/>
        <p:cNvGrpSpPr/>
        <p:nvPr/>
      </p:nvGrpSpPr>
      <p:grpSpPr>
        <a:xfrm>
          <a:off x="0" y="0"/>
          <a:ext cx="0" cy="0"/>
          <a:chOff x="0" y="0"/>
          <a:chExt cx="0" cy="0"/>
        </a:xfrm>
      </p:grpSpPr>
      <p:sp>
        <p:nvSpPr>
          <p:cNvPr id="290" name="Google Shape;290;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b="1">
                <a:solidFill>
                  <a:srgbClr val="8BC34A"/>
                </a:solidFill>
              </a:rPr>
              <a:t>Engineering Requirements: Cyber II</a:t>
            </a:r>
            <a:endParaRPr sz="3200" b="1">
              <a:solidFill>
                <a:srgbClr val="8BC34A"/>
              </a:solidFill>
            </a:endParaRPr>
          </a:p>
        </p:txBody>
      </p:sp>
      <p:sp>
        <p:nvSpPr>
          <p:cNvPr id="291" name="Google Shape;291;p29"/>
          <p:cNvSpPr txBox="1">
            <a:spLocks noGrp="1"/>
          </p:cNvSpPr>
          <p:nvPr>
            <p:ph type="body" idx="1"/>
          </p:nvPr>
        </p:nvSpPr>
        <p:spPr>
          <a:xfrm>
            <a:off x="311700" y="1152475"/>
            <a:ext cx="8520600" cy="1307700"/>
          </a:xfrm>
          <a:prstGeom prst="rect">
            <a:avLst/>
          </a:prstGeom>
        </p:spPr>
        <p:txBody>
          <a:bodyPr spcFirstLastPara="1" wrap="square" lIns="91425" tIns="91425" rIns="91425" bIns="91425" anchor="t" anchorCtr="0">
            <a:normAutofit lnSpcReduction="10000"/>
          </a:bodyPr>
          <a:lstStyle/>
          <a:p>
            <a:pPr marL="0" lvl="0" indent="0" algn="l" rtl="0">
              <a:lnSpc>
                <a:spcPct val="100000"/>
              </a:lnSpc>
              <a:spcBef>
                <a:spcPts val="0"/>
              </a:spcBef>
              <a:spcAft>
                <a:spcPts val="0"/>
              </a:spcAft>
              <a:buNone/>
            </a:pPr>
            <a:r>
              <a:rPr lang="en" b="1">
                <a:solidFill>
                  <a:srgbClr val="8BC34A"/>
                </a:solidFill>
              </a:rPr>
              <a:t>Cyber Mitigations</a:t>
            </a:r>
            <a:r>
              <a:rPr lang="en">
                <a:solidFill>
                  <a:srgbClr val="8BC34A"/>
                </a:solidFill>
              </a:rPr>
              <a:t> </a:t>
            </a:r>
            <a:endParaRPr>
              <a:solidFill>
                <a:srgbClr val="8BC34A"/>
              </a:solidFill>
            </a:endParaRPr>
          </a:p>
          <a:p>
            <a:pPr marL="457200" lvl="0" indent="-317500" algn="l" rtl="0">
              <a:lnSpc>
                <a:spcPct val="100000"/>
              </a:lnSpc>
              <a:spcBef>
                <a:spcPts val="0"/>
              </a:spcBef>
              <a:spcAft>
                <a:spcPts val="0"/>
              </a:spcAft>
              <a:buClr>
                <a:schemeClr val="dk1"/>
              </a:buClr>
              <a:buSzPts val="1400"/>
              <a:buChar char="●"/>
            </a:pPr>
            <a:r>
              <a:rPr lang="en">
                <a:solidFill>
                  <a:schemeClr val="dk1"/>
                </a:solidFill>
              </a:rPr>
              <a:t>The are two mitigation techniques to stop the cyber attacks from happening.</a:t>
            </a:r>
            <a:endParaRPr>
              <a:solidFill>
                <a:schemeClr val="dk1"/>
              </a:solidFill>
            </a:endParaRPr>
          </a:p>
          <a:p>
            <a:pPr marL="914400" lvl="1" indent="-317500" algn="l" rtl="0">
              <a:lnSpc>
                <a:spcPct val="100000"/>
              </a:lnSpc>
              <a:spcBef>
                <a:spcPts val="0"/>
              </a:spcBef>
              <a:spcAft>
                <a:spcPts val="0"/>
              </a:spcAft>
              <a:buClr>
                <a:schemeClr val="dk1"/>
              </a:buClr>
              <a:buSzPts val="1400"/>
              <a:buChar char="○"/>
            </a:pPr>
            <a:r>
              <a:rPr lang="en">
                <a:solidFill>
                  <a:schemeClr val="dk1"/>
                </a:solidFill>
              </a:rPr>
              <a:t>To mitigate the ARP poisoning, we made the ARP table on the HMI device static to prevent any changes.</a:t>
            </a:r>
            <a:endParaRPr>
              <a:solidFill>
                <a:schemeClr val="dk1"/>
              </a:solidFill>
            </a:endParaRPr>
          </a:p>
          <a:p>
            <a:pPr marL="914400" lvl="1" indent="-317500" algn="l" rtl="0">
              <a:lnSpc>
                <a:spcPct val="100000"/>
              </a:lnSpc>
              <a:spcBef>
                <a:spcPts val="0"/>
              </a:spcBef>
              <a:spcAft>
                <a:spcPts val="0"/>
              </a:spcAft>
              <a:buClr>
                <a:schemeClr val="dk1"/>
              </a:buClr>
              <a:buSzPts val="1400"/>
              <a:buChar char="○"/>
            </a:pPr>
            <a:r>
              <a:rPr lang="en">
                <a:solidFill>
                  <a:schemeClr val="dk1"/>
                </a:solidFill>
              </a:rPr>
              <a:t>Mitigation for the injection attack is to whitelist only the IPs of the system devices</a:t>
            </a:r>
            <a:endParaRPr/>
          </a:p>
        </p:txBody>
      </p:sp>
      <p:pic>
        <p:nvPicPr>
          <p:cNvPr id="292" name="Google Shape;292;p29"/>
          <p:cNvPicPr preferRelativeResize="0"/>
          <p:nvPr/>
        </p:nvPicPr>
        <p:blipFill>
          <a:blip r:embed="rId3">
            <a:alphaModFix/>
          </a:blip>
          <a:stretch>
            <a:fillRect/>
          </a:stretch>
        </p:blipFill>
        <p:spPr>
          <a:xfrm>
            <a:off x="2839163" y="2747625"/>
            <a:ext cx="3465675" cy="1940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14042"/>
        </a:solidFill>
        <a:effectLst/>
      </p:bgPr>
    </p:bg>
    <p:spTree>
      <p:nvGrpSpPr>
        <p:cNvPr id="1" name="Shape 296"/>
        <p:cNvGrpSpPr/>
        <p:nvPr/>
      </p:nvGrpSpPr>
      <p:grpSpPr>
        <a:xfrm>
          <a:off x="0" y="0"/>
          <a:ext cx="0" cy="0"/>
          <a:chOff x="0" y="0"/>
          <a:chExt cx="0" cy="0"/>
        </a:xfrm>
      </p:grpSpPr>
      <p:sp>
        <p:nvSpPr>
          <p:cNvPr id="297" name="Google Shape;297;p30"/>
          <p:cNvSpPr txBox="1">
            <a:spLocks noGrp="1"/>
          </p:cNvSpPr>
          <p:nvPr>
            <p:ph type="title"/>
          </p:nvPr>
        </p:nvSpPr>
        <p:spPr>
          <a:xfrm>
            <a:off x="311700" y="3699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20" b="1" dirty="0">
                <a:solidFill>
                  <a:srgbClr val="0457D7"/>
                </a:solidFill>
              </a:rPr>
              <a:t>SCADA Home Automation Model</a:t>
            </a:r>
            <a:endParaRPr sz="3220" b="1" dirty="0">
              <a:solidFill>
                <a:srgbClr val="0457D7"/>
              </a:solidFill>
              <a:latin typeface="Arial"/>
              <a:ea typeface="Arial"/>
              <a:cs typeface="Arial"/>
              <a:sym typeface="Arial"/>
            </a:endParaRPr>
          </a:p>
        </p:txBody>
      </p:sp>
      <p:sp>
        <p:nvSpPr>
          <p:cNvPr id="298" name="Google Shape;298;p30"/>
          <p:cNvSpPr txBox="1"/>
          <p:nvPr/>
        </p:nvSpPr>
        <p:spPr>
          <a:xfrm>
            <a:off x="2705926" y="4148426"/>
            <a:ext cx="1116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solidFill>
                  <a:schemeClr val="dk1"/>
                </a:solidFill>
              </a:rPr>
              <a:t>Garage Door</a:t>
            </a:r>
            <a:endParaRPr sz="1200" dirty="0">
              <a:solidFill>
                <a:schemeClr val="dk1"/>
              </a:solidFill>
            </a:endParaRPr>
          </a:p>
        </p:txBody>
      </p:sp>
      <p:pic>
        <p:nvPicPr>
          <p:cNvPr id="299" name="Google Shape;299;p30"/>
          <p:cNvPicPr preferRelativeResize="0"/>
          <p:nvPr/>
        </p:nvPicPr>
        <p:blipFill>
          <a:blip r:embed="rId3">
            <a:alphaModFix/>
          </a:blip>
          <a:stretch>
            <a:fillRect/>
          </a:stretch>
        </p:blipFill>
        <p:spPr>
          <a:xfrm>
            <a:off x="2527950" y="1214475"/>
            <a:ext cx="3505551" cy="2895226"/>
          </a:xfrm>
          <a:prstGeom prst="rect">
            <a:avLst/>
          </a:prstGeom>
          <a:noFill/>
          <a:ln>
            <a:noFill/>
          </a:ln>
        </p:spPr>
      </p:pic>
      <p:sp>
        <p:nvSpPr>
          <p:cNvPr id="300" name="Google Shape;300;p30"/>
          <p:cNvSpPr txBox="1"/>
          <p:nvPr/>
        </p:nvSpPr>
        <p:spPr>
          <a:xfrm>
            <a:off x="1254188" y="2175877"/>
            <a:ext cx="1048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solidFill>
                  <a:schemeClr val="dk1"/>
                </a:solidFill>
              </a:rPr>
              <a:t>Model Home</a:t>
            </a:r>
            <a:endParaRPr dirty="0"/>
          </a:p>
        </p:txBody>
      </p:sp>
      <p:sp>
        <p:nvSpPr>
          <p:cNvPr id="301" name="Google Shape;301;p30"/>
          <p:cNvSpPr txBox="1"/>
          <p:nvPr/>
        </p:nvSpPr>
        <p:spPr>
          <a:xfrm>
            <a:off x="1086450" y="3256017"/>
            <a:ext cx="1383676"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solidFill>
                  <a:schemeClr val="dk1"/>
                </a:solidFill>
              </a:rPr>
              <a:t>Smart Front Door</a:t>
            </a:r>
            <a:endParaRPr dirty="0"/>
          </a:p>
        </p:txBody>
      </p:sp>
      <p:sp>
        <p:nvSpPr>
          <p:cNvPr id="302" name="Google Shape;302;p30"/>
          <p:cNvSpPr txBox="1"/>
          <p:nvPr/>
        </p:nvSpPr>
        <p:spPr>
          <a:xfrm>
            <a:off x="1094525" y="2679550"/>
            <a:ext cx="1503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solidFill>
                  <a:schemeClr val="dk1"/>
                </a:solidFill>
              </a:rPr>
              <a:t>Controllable lights</a:t>
            </a:r>
            <a:endParaRPr dirty="0"/>
          </a:p>
        </p:txBody>
      </p:sp>
      <p:sp>
        <p:nvSpPr>
          <p:cNvPr id="303" name="Google Shape;303;p30"/>
          <p:cNvSpPr txBox="1"/>
          <p:nvPr/>
        </p:nvSpPr>
        <p:spPr>
          <a:xfrm>
            <a:off x="1033901" y="1373700"/>
            <a:ext cx="1614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solidFill>
                  <a:schemeClr val="dk1"/>
                </a:solidFill>
              </a:rPr>
              <a:t>Protective Case</a:t>
            </a:r>
            <a:endParaRPr dirty="0"/>
          </a:p>
        </p:txBody>
      </p:sp>
      <p:cxnSp>
        <p:nvCxnSpPr>
          <p:cNvPr id="304" name="Google Shape;304;p30"/>
          <p:cNvCxnSpPr>
            <a:cxnSpLocks/>
          </p:cNvCxnSpPr>
          <p:nvPr/>
        </p:nvCxnSpPr>
        <p:spPr>
          <a:xfrm>
            <a:off x="2209544" y="1564950"/>
            <a:ext cx="451856" cy="0"/>
          </a:xfrm>
          <a:prstGeom prst="straightConnector1">
            <a:avLst/>
          </a:prstGeom>
          <a:noFill/>
          <a:ln w="38100" cap="flat" cmpd="sng">
            <a:solidFill>
              <a:srgbClr val="0457D7"/>
            </a:solidFill>
            <a:prstDash val="solid"/>
            <a:round/>
            <a:headEnd type="none" w="med" len="med"/>
            <a:tailEnd type="triangle" w="med" len="med"/>
          </a:ln>
        </p:spPr>
      </p:cxnSp>
      <p:cxnSp>
        <p:nvCxnSpPr>
          <p:cNvPr id="305" name="Google Shape;305;p30"/>
          <p:cNvCxnSpPr>
            <a:cxnSpLocks/>
            <a:stCxn id="300" idx="3"/>
          </p:cNvCxnSpPr>
          <p:nvPr/>
        </p:nvCxnSpPr>
        <p:spPr>
          <a:xfrm>
            <a:off x="2302388" y="2360527"/>
            <a:ext cx="701812" cy="95648"/>
          </a:xfrm>
          <a:prstGeom prst="straightConnector1">
            <a:avLst/>
          </a:prstGeom>
          <a:noFill/>
          <a:ln w="38100" cap="flat" cmpd="sng">
            <a:solidFill>
              <a:srgbClr val="0457D7"/>
            </a:solidFill>
            <a:prstDash val="solid"/>
            <a:round/>
            <a:headEnd type="none" w="med" len="med"/>
            <a:tailEnd type="triangle" w="med" len="med"/>
          </a:ln>
        </p:spPr>
      </p:cxnSp>
      <p:cxnSp>
        <p:nvCxnSpPr>
          <p:cNvPr id="306" name="Google Shape;306;p30"/>
          <p:cNvCxnSpPr>
            <a:cxnSpLocks/>
          </p:cNvCxnSpPr>
          <p:nvPr/>
        </p:nvCxnSpPr>
        <p:spPr>
          <a:xfrm>
            <a:off x="2481400" y="2864200"/>
            <a:ext cx="665400" cy="8313"/>
          </a:xfrm>
          <a:prstGeom prst="straightConnector1">
            <a:avLst/>
          </a:prstGeom>
          <a:noFill/>
          <a:ln w="38100" cap="flat" cmpd="sng">
            <a:solidFill>
              <a:srgbClr val="0457D7"/>
            </a:solidFill>
            <a:prstDash val="solid"/>
            <a:round/>
            <a:headEnd type="none" w="med" len="med"/>
            <a:tailEnd type="triangle" w="med" len="med"/>
          </a:ln>
        </p:spPr>
      </p:cxnSp>
      <p:cxnSp>
        <p:nvCxnSpPr>
          <p:cNvPr id="307" name="Google Shape;307;p30"/>
          <p:cNvCxnSpPr>
            <a:cxnSpLocks/>
            <a:stCxn id="301" idx="3"/>
          </p:cNvCxnSpPr>
          <p:nvPr/>
        </p:nvCxnSpPr>
        <p:spPr>
          <a:xfrm>
            <a:off x="2470126" y="3440667"/>
            <a:ext cx="679410" cy="23821"/>
          </a:xfrm>
          <a:prstGeom prst="straightConnector1">
            <a:avLst/>
          </a:prstGeom>
          <a:noFill/>
          <a:ln w="38100" cap="flat" cmpd="sng">
            <a:solidFill>
              <a:srgbClr val="0457D7"/>
            </a:solidFill>
            <a:prstDash val="solid"/>
            <a:round/>
            <a:headEnd type="none" w="med" len="med"/>
            <a:tailEnd type="triangle" w="med" len="med"/>
          </a:ln>
        </p:spPr>
      </p:cxnSp>
      <p:cxnSp>
        <p:nvCxnSpPr>
          <p:cNvPr id="308" name="Google Shape;308;p30"/>
          <p:cNvCxnSpPr>
            <a:cxnSpLocks/>
          </p:cNvCxnSpPr>
          <p:nvPr/>
        </p:nvCxnSpPr>
        <p:spPr>
          <a:xfrm flipV="1">
            <a:off x="3334199" y="3651175"/>
            <a:ext cx="426726" cy="551869"/>
          </a:xfrm>
          <a:prstGeom prst="straightConnector1">
            <a:avLst/>
          </a:prstGeom>
          <a:noFill/>
          <a:ln w="38100" cap="flat" cmpd="sng">
            <a:solidFill>
              <a:srgbClr val="0457D7"/>
            </a:solidFill>
            <a:prstDash val="solid"/>
            <a:round/>
            <a:headEnd type="none" w="med" len="med"/>
            <a:tailEnd type="triangle" w="med" len="med"/>
          </a:ln>
        </p:spPr>
      </p:cxnSp>
      <p:sp>
        <p:nvSpPr>
          <p:cNvPr id="309" name="Google Shape;309;p30"/>
          <p:cNvSpPr txBox="1"/>
          <p:nvPr/>
        </p:nvSpPr>
        <p:spPr>
          <a:xfrm>
            <a:off x="3717032" y="4124713"/>
            <a:ext cx="1441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rPr>
              <a:t>Magnetic Window Sensor</a:t>
            </a:r>
            <a:endParaRPr sz="1200">
              <a:solidFill>
                <a:schemeClr val="dk1"/>
              </a:solidFill>
            </a:endParaRPr>
          </a:p>
        </p:txBody>
      </p:sp>
      <p:sp>
        <p:nvSpPr>
          <p:cNvPr id="310" name="Google Shape;310;p30"/>
          <p:cNvSpPr txBox="1"/>
          <p:nvPr/>
        </p:nvSpPr>
        <p:spPr>
          <a:xfrm>
            <a:off x="5098175" y="4191650"/>
            <a:ext cx="1441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solidFill>
                  <a:schemeClr val="dk1"/>
                </a:solidFill>
              </a:rPr>
              <a:t>Smart Deadbolt</a:t>
            </a:r>
            <a:endParaRPr sz="1200" dirty="0">
              <a:solidFill>
                <a:schemeClr val="dk1"/>
              </a:solidFill>
            </a:endParaRPr>
          </a:p>
        </p:txBody>
      </p:sp>
      <p:sp>
        <p:nvSpPr>
          <p:cNvPr id="311" name="Google Shape;311;p30"/>
          <p:cNvSpPr txBox="1"/>
          <p:nvPr/>
        </p:nvSpPr>
        <p:spPr>
          <a:xfrm>
            <a:off x="6158775" y="3685274"/>
            <a:ext cx="1441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solidFill>
                  <a:schemeClr val="dk1"/>
                </a:solidFill>
              </a:rPr>
              <a:t>Garage Remote</a:t>
            </a:r>
            <a:endParaRPr sz="1200" dirty="0">
              <a:solidFill>
                <a:schemeClr val="dk1"/>
              </a:solidFill>
            </a:endParaRPr>
          </a:p>
        </p:txBody>
      </p:sp>
      <p:sp>
        <p:nvSpPr>
          <p:cNvPr id="312" name="Google Shape;312;p30"/>
          <p:cNvSpPr txBox="1"/>
          <p:nvPr/>
        </p:nvSpPr>
        <p:spPr>
          <a:xfrm>
            <a:off x="6208522" y="3361151"/>
            <a:ext cx="1441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solidFill>
                  <a:schemeClr val="dk1"/>
                </a:solidFill>
              </a:rPr>
              <a:t>IR Sensor</a:t>
            </a:r>
            <a:endParaRPr sz="1200" dirty="0">
              <a:solidFill>
                <a:schemeClr val="dk1"/>
              </a:solidFill>
            </a:endParaRPr>
          </a:p>
        </p:txBody>
      </p:sp>
      <p:sp>
        <p:nvSpPr>
          <p:cNvPr id="313" name="Google Shape;313;p30"/>
          <p:cNvSpPr txBox="1"/>
          <p:nvPr/>
        </p:nvSpPr>
        <p:spPr>
          <a:xfrm>
            <a:off x="6259063" y="2916550"/>
            <a:ext cx="1441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solidFill>
                  <a:schemeClr val="dk1"/>
                </a:solidFill>
              </a:rPr>
              <a:t>Motion Sensor</a:t>
            </a:r>
            <a:endParaRPr sz="1200" dirty="0">
              <a:solidFill>
                <a:schemeClr val="dk1"/>
              </a:solidFill>
            </a:endParaRPr>
          </a:p>
        </p:txBody>
      </p:sp>
      <p:sp>
        <p:nvSpPr>
          <p:cNvPr id="314" name="Google Shape;314;p30"/>
          <p:cNvSpPr txBox="1"/>
          <p:nvPr/>
        </p:nvSpPr>
        <p:spPr>
          <a:xfrm>
            <a:off x="6160268" y="2385189"/>
            <a:ext cx="956278"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solidFill>
                  <a:schemeClr val="dk1"/>
                </a:solidFill>
              </a:rPr>
              <a:t>Alarm Light</a:t>
            </a:r>
            <a:endParaRPr sz="1200" dirty="0">
              <a:solidFill>
                <a:schemeClr val="dk1"/>
              </a:solidFill>
            </a:endParaRPr>
          </a:p>
        </p:txBody>
      </p:sp>
      <p:sp>
        <p:nvSpPr>
          <p:cNvPr id="315" name="Google Shape;315;p30"/>
          <p:cNvSpPr txBox="1"/>
          <p:nvPr/>
        </p:nvSpPr>
        <p:spPr>
          <a:xfrm>
            <a:off x="6093839" y="1453750"/>
            <a:ext cx="1441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solidFill>
                  <a:schemeClr val="dk1"/>
                </a:solidFill>
              </a:rPr>
              <a:t>HMI / Display Monitor</a:t>
            </a:r>
            <a:endParaRPr sz="1200" dirty="0">
              <a:solidFill>
                <a:schemeClr val="dk1"/>
              </a:solidFill>
            </a:endParaRPr>
          </a:p>
        </p:txBody>
      </p:sp>
      <p:cxnSp>
        <p:nvCxnSpPr>
          <p:cNvPr id="316" name="Google Shape;316;p30"/>
          <p:cNvCxnSpPr>
            <a:cxnSpLocks/>
          </p:cNvCxnSpPr>
          <p:nvPr/>
        </p:nvCxnSpPr>
        <p:spPr>
          <a:xfrm flipV="1">
            <a:off x="4457724" y="3628975"/>
            <a:ext cx="158126" cy="480726"/>
          </a:xfrm>
          <a:prstGeom prst="straightConnector1">
            <a:avLst/>
          </a:prstGeom>
          <a:noFill/>
          <a:ln w="38100" cap="flat" cmpd="sng">
            <a:solidFill>
              <a:srgbClr val="0457D7"/>
            </a:solidFill>
            <a:prstDash val="solid"/>
            <a:round/>
            <a:headEnd type="none" w="med" len="med"/>
            <a:tailEnd type="triangle" w="med" len="med"/>
          </a:ln>
        </p:spPr>
      </p:cxnSp>
      <p:cxnSp>
        <p:nvCxnSpPr>
          <p:cNvPr id="317" name="Google Shape;317;p30"/>
          <p:cNvCxnSpPr>
            <a:cxnSpLocks/>
          </p:cNvCxnSpPr>
          <p:nvPr/>
        </p:nvCxnSpPr>
        <p:spPr>
          <a:xfrm flipH="1" flipV="1">
            <a:off x="5059842" y="3547301"/>
            <a:ext cx="785439" cy="704925"/>
          </a:xfrm>
          <a:prstGeom prst="straightConnector1">
            <a:avLst/>
          </a:prstGeom>
          <a:noFill/>
          <a:ln w="38100" cap="flat" cmpd="sng">
            <a:solidFill>
              <a:srgbClr val="0457D7"/>
            </a:solidFill>
            <a:prstDash val="solid"/>
            <a:round/>
            <a:headEnd type="none" w="med" len="med"/>
            <a:tailEnd type="triangle" w="med" len="med"/>
          </a:ln>
        </p:spPr>
      </p:cxnSp>
      <p:cxnSp>
        <p:nvCxnSpPr>
          <p:cNvPr id="318" name="Google Shape;318;p30"/>
          <p:cNvCxnSpPr>
            <a:cxnSpLocks/>
          </p:cNvCxnSpPr>
          <p:nvPr/>
        </p:nvCxnSpPr>
        <p:spPr>
          <a:xfrm flipH="1" flipV="1">
            <a:off x="5602525" y="3629250"/>
            <a:ext cx="605997" cy="223876"/>
          </a:xfrm>
          <a:prstGeom prst="straightConnector1">
            <a:avLst/>
          </a:prstGeom>
          <a:noFill/>
          <a:ln w="38100" cap="flat" cmpd="sng">
            <a:solidFill>
              <a:srgbClr val="0457D7"/>
            </a:solidFill>
            <a:prstDash val="solid"/>
            <a:round/>
            <a:headEnd type="none" w="med" len="med"/>
            <a:tailEnd type="triangle" w="med" len="med"/>
          </a:ln>
        </p:spPr>
      </p:cxnSp>
      <p:cxnSp>
        <p:nvCxnSpPr>
          <p:cNvPr id="319" name="Google Shape;319;p30"/>
          <p:cNvCxnSpPr>
            <a:cxnSpLocks/>
            <a:stCxn id="312" idx="1"/>
          </p:cNvCxnSpPr>
          <p:nvPr/>
        </p:nvCxnSpPr>
        <p:spPr>
          <a:xfrm flipH="1" flipV="1">
            <a:off x="4747450" y="2916550"/>
            <a:ext cx="1461072" cy="629251"/>
          </a:xfrm>
          <a:prstGeom prst="straightConnector1">
            <a:avLst/>
          </a:prstGeom>
          <a:noFill/>
          <a:ln w="38100" cap="flat" cmpd="sng">
            <a:solidFill>
              <a:srgbClr val="0457D7"/>
            </a:solidFill>
            <a:prstDash val="solid"/>
            <a:round/>
            <a:headEnd type="none" w="med" len="med"/>
            <a:tailEnd type="triangle" w="med" len="med"/>
          </a:ln>
        </p:spPr>
      </p:cxnSp>
      <p:cxnSp>
        <p:nvCxnSpPr>
          <p:cNvPr id="320" name="Google Shape;320;p30"/>
          <p:cNvCxnSpPr>
            <a:cxnSpLocks/>
            <a:stCxn id="313" idx="1"/>
          </p:cNvCxnSpPr>
          <p:nvPr/>
        </p:nvCxnSpPr>
        <p:spPr>
          <a:xfrm flipH="1" flipV="1">
            <a:off x="5098175" y="2774025"/>
            <a:ext cx="1160888" cy="327175"/>
          </a:xfrm>
          <a:prstGeom prst="straightConnector1">
            <a:avLst/>
          </a:prstGeom>
          <a:noFill/>
          <a:ln w="38100" cap="flat" cmpd="sng">
            <a:solidFill>
              <a:srgbClr val="0457D7"/>
            </a:solidFill>
            <a:prstDash val="solid"/>
            <a:round/>
            <a:headEnd type="none" w="med" len="med"/>
            <a:tailEnd type="triangle" w="med" len="med"/>
          </a:ln>
        </p:spPr>
      </p:cxnSp>
      <p:cxnSp>
        <p:nvCxnSpPr>
          <p:cNvPr id="321" name="Google Shape;321;p30"/>
          <p:cNvCxnSpPr>
            <a:cxnSpLocks/>
          </p:cNvCxnSpPr>
          <p:nvPr/>
        </p:nvCxnSpPr>
        <p:spPr>
          <a:xfrm flipH="1">
            <a:off x="5569750" y="2571750"/>
            <a:ext cx="589025" cy="81550"/>
          </a:xfrm>
          <a:prstGeom prst="straightConnector1">
            <a:avLst/>
          </a:prstGeom>
          <a:noFill/>
          <a:ln w="38100" cap="flat" cmpd="sng">
            <a:solidFill>
              <a:srgbClr val="0457D7"/>
            </a:solidFill>
            <a:prstDash val="solid"/>
            <a:round/>
            <a:headEnd type="none" w="med" len="med"/>
            <a:tailEnd type="triangle" w="med" len="med"/>
          </a:ln>
        </p:spPr>
      </p:cxnSp>
      <p:cxnSp>
        <p:nvCxnSpPr>
          <p:cNvPr id="322" name="Google Shape;322;p30"/>
          <p:cNvCxnSpPr>
            <a:cxnSpLocks/>
          </p:cNvCxnSpPr>
          <p:nvPr/>
        </p:nvCxnSpPr>
        <p:spPr>
          <a:xfrm flipH="1">
            <a:off x="5536750" y="1700487"/>
            <a:ext cx="622025" cy="163251"/>
          </a:xfrm>
          <a:prstGeom prst="straightConnector1">
            <a:avLst/>
          </a:prstGeom>
          <a:noFill/>
          <a:ln w="38100" cap="flat" cmpd="sng">
            <a:solidFill>
              <a:srgbClr val="0457D7"/>
            </a:solidFill>
            <a:prstDash val="solid"/>
            <a:round/>
            <a:headEnd type="none" w="med" len="med"/>
            <a:tailEnd type="triangl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14042"/>
        </a:solidFill>
        <a:effectLst/>
      </p:bgPr>
    </p:bg>
    <p:spTree>
      <p:nvGrpSpPr>
        <p:cNvPr id="1" name="Shape 181"/>
        <p:cNvGrpSpPr/>
        <p:nvPr/>
      </p:nvGrpSpPr>
      <p:grpSpPr>
        <a:xfrm>
          <a:off x="0" y="0"/>
          <a:ext cx="0" cy="0"/>
          <a:chOff x="0" y="0"/>
          <a:chExt cx="0" cy="0"/>
        </a:xfrm>
      </p:grpSpPr>
      <p:sp>
        <p:nvSpPr>
          <p:cNvPr id="182" name="Google Shape;182;p15"/>
          <p:cNvSpPr txBox="1">
            <a:spLocks noGrp="1"/>
          </p:cNvSpPr>
          <p:nvPr>
            <p:ph type="title" idx="4294967295"/>
          </p:nvPr>
        </p:nvSpPr>
        <p:spPr>
          <a:xfrm>
            <a:off x="720000" y="4559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20" b="1">
                <a:solidFill>
                  <a:srgbClr val="8BC34A"/>
                </a:solidFill>
                <a:latin typeface="Arial"/>
                <a:ea typeface="Arial"/>
                <a:cs typeface="Arial"/>
                <a:sym typeface="Arial"/>
              </a:rPr>
              <a:t>Team Members</a:t>
            </a:r>
            <a:endParaRPr sz="3220" b="1">
              <a:solidFill>
                <a:srgbClr val="8BC34A"/>
              </a:solidFill>
              <a:latin typeface="Arial"/>
              <a:ea typeface="Arial"/>
              <a:cs typeface="Arial"/>
              <a:sym typeface="Arial"/>
            </a:endParaRPr>
          </a:p>
        </p:txBody>
      </p:sp>
      <p:sp>
        <p:nvSpPr>
          <p:cNvPr id="183" name="Google Shape;183;p15"/>
          <p:cNvSpPr txBox="1">
            <a:spLocks noGrp="1"/>
          </p:cNvSpPr>
          <p:nvPr>
            <p:ph type="title" idx="4294967295"/>
          </p:nvPr>
        </p:nvSpPr>
        <p:spPr>
          <a:xfrm>
            <a:off x="3046200" y="2091075"/>
            <a:ext cx="1320000" cy="21708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400"/>
              <a:t>Ben Calvert </a:t>
            </a:r>
            <a:endParaRPr sz="1400"/>
          </a:p>
          <a:p>
            <a:pPr marL="0" lvl="0" indent="0" algn="ctr" rtl="0">
              <a:spcBef>
                <a:spcPts val="0"/>
              </a:spcBef>
              <a:spcAft>
                <a:spcPts val="0"/>
              </a:spcAft>
              <a:buNone/>
            </a:pPr>
            <a:endParaRPr sz="1400"/>
          </a:p>
          <a:p>
            <a:pPr marL="0" lvl="0" indent="0" algn="ctr" rtl="0">
              <a:spcBef>
                <a:spcPts val="0"/>
              </a:spcBef>
              <a:spcAft>
                <a:spcPts val="0"/>
              </a:spcAft>
              <a:buNone/>
            </a:pPr>
            <a:r>
              <a:rPr lang="en" sz="1400"/>
              <a:t>Jon Beason </a:t>
            </a:r>
            <a:endParaRPr sz="1400"/>
          </a:p>
          <a:p>
            <a:pPr marL="0" lvl="0" indent="0" algn="l" rtl="0">
              <a:spcBef>
                <a:spcPts val="0"/>
              </a:spcBef>
              <a:spcAft>
                <a:spcPts val="0"/>
              </a:spcAft>
              <a:buNone/>
            </a:pP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a:p>
            <a:pPr marL="0" lvl="0" indent="0" algn="l" rtl="0">
              <a:spcBef>
                <a:spcPts val="0"/>
              </a:spcBef>
              <a:spcAft>
                <a:spcPts val="0"/>
              </a:spcAft>
              <a:buNone/>
            </a:pPr>
            <a:endParaRPr sz="1400"/>
          </a:p>
        </p:txBody>
      </p:sp>
      <p:sp>
        <p:nvSpPr>
          <p:cNvPr id="184" name="Google Shape;184;p15"/>
          <p:cNvSpPr txBox="1">
            <a:spLocks noGrp="1"/>
          </p:cNvSpPr>
          <p:nvPr>
            <p:ph type="title" idx="4294967295"/>
          </p:nvPr>
        </p:nvSpPr>
        <p:spPr>
          <a:xfrm>
            <a:off x="4366207" y="2091075"/>
            <a:ext cx="1731600" cy="2006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400"/>
              <a:t>Simone Gbouomou </a:t>
            </a:r>
            <a:endParaRPr sz="1400"/>
          </a:p>
          <a:p>
            <a:pPr marL="0" lvl="0" indent="0" algn="ctr" rtl="0">
              <a:spcBef>
                <a:spcPts val="0"/>
              </a:spcBef>
              <a:spcAft>
                <a:spcPts val="0"/>
              </a:spcAft>
              <a:buNone/>
            </a:pPr>
            <a:endParaRPr sz="1400"/>
          </a:p>
          <a:p>
            <a:pPr marL="0" lvl="0" indent="0" algn="ctr" rtl="0">
              <a:spcBef>
                <a:spcPts val="0"/>
              </a:spcBef>
              <a:spcAft>
                <a:spcPts val="0"/>
              </a:spcAft>
              <a:buNone/>
            </a:pPr>
            <a:r>
              <a:rPr lang="en" sz="1400"/>
              <a:t>Ben McAnulty </a:t>
            </a:r>
            <a:endParaRPr sz="1400"/>
          </a:p>
          <a:p>
            <a:pPr marL="0" lvl="0" indent="0" algn="l" rtl="0">
              <a:spcBef>
                <a:spcPts val="0"/>
              </a:spcBef>
              <a:spcAft>
                <a:spcPts val="0"/>
              </a:spcAft>
              <a:buNone/>
            </a:pPr>
            <a:endParaRPr sz="1500"/>
          </a:p>
          <a:p>
            <a:pPr marL="0" lvl="0" indent="0" algn="l" rtl="0">
              <a:spcBef>
                <a:spcPts val="0"/>
              </a:spcBef>
              <a:spcAft>
                <a:spcPts val="0"/>
              </a:spcAft>
              <a:buNone/>
            </a:pPr>
            <a:endParaRPr sz="1500"/>
          </a:p>
          <a:p>
            <a:pPr marL="0" lvl="0" indent="0" algn="l" rtl="0">
              <a:spcBef>
                <a:spcPts val="0"/>
              </a:spcBef>
              <a:spcAft>
                <a:spcPts val="0"/>
              </a:spcAft>
              <a:buNone/>
            </a:pPr>
            <a:endParaRPr sz="1300"/>
          </a:p>
        </p:txBody>
      </p:sp>
      <p:sp>
        <p:nvSpPr>
          <p:cNvPr id="185" name="Google Shape;185;p15"/>
          <p:cNvSpPr txBox="1"/>
          <p:nvPr/>
        </p:nvSpPr>
        <p:spPr>
          <a:xfrm>
            <a:off x="2608200" y="3846375"/>
            <a:ext cx="39276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solidFill>
                  <a:schemeClr val="dk1"/>
                </a:solidFill>
              </a:rPr>
              <a:t>Ben Curths</a:t>
            </a:r>
            <a:endParaRPr/>
          </a:p>
        </p:txBody>
      </p:sp>
      <p:sp>
        <p:nvSpPr>
          <p:cNvPr id="186" name="Google Shape;186;p15"/>
          <p:cNvSpPr txBox="1"/>
          <p:nvPr/>
        </p:nvSpPr>
        <p:spPr>
          <a:xfrm>
            <a:off x="2961600" y="4261875"/>
            <a:ext cx="3220800" cy="631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solidFill>
                  <a:schemeClr val="dk1"/>
                </a:solidFill>
              </a:rPr>
              <a:t>Chad Bryan </a:t>
            </a:r>
            <a:endParaRPr sz="1300">
              <a:solidFill>
                <a:schemeClr val="dk1"/>
              </a:solidFill>
            </a:endParaRPr>
          </a:p>
          <a:p>
            <a:pPr marL="0" lvl="0" indent="0" algn="ctr" rtl="0">
              <a:spcBef>
                <a:spcPts val="0"/>
              </a:spcBef>
              <a:spcAft>
                <a:spcPts val="0"/>
              </a:spcAft>
              <a:buNone/>
            </a:pPr>
            <a:endParaRPr/>
          </a:p>
        </p:txBody>
      </p:sp>
      <p:sp>
        <p:nvSpPr>
          <p:cNvPr id="187" name="Google Shape;187;p15"/>
          <p:cNvSpPr txBox="1"/>
          <p:nvPr/>
        </p:nvSpPr>
        <p:spPr>
          <a:xfrm>
            <a:off x="3224250" y="3446175"/>
            <a:ext cx="2695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solidFill>
                  <a:srgbClr val="8BC34A"/>
                </a:solidFill>
              </a:rPr>
              <a:t>Computer Engineering</a:t>
            </a:r>
            <a:endParaRPr sz="1800" b="1">
              <a:solidFill>
                <a:srgbClr val="8BC34A"/>
              </a:solidFill>
            </a:endParaRPr>
          </a:p>
        </p:txBody>
      </p:sp>
      <p:sp>
        <p:nvSpPr>
          <p:cNvPr id="188" name="Google Shape;188;p15"/>
          <p:cNvSpPr txBox="1"/>
          <p:nvPr/>
        </p:nvSpPr>
        <p:spPr>
          <a:xfrm>
            <a:off x="2639700" y="1629375"/>
            <a:ext cx="3864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solidFill>
                  <a:srgbClr val="8BC34A"/>
                </a:solidFill>
              </a:rPr>
              <a:t>Cybersecurity Engineering</a:t>
            </a:r>
            <a:endParaRPr sz="1800" b="1">
              <a:solidFill>
                <a:srgbClr val="8BC34A"/>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14042"/>
        </a:solidFill>
        <a:effectLst/>
      </p:bgPr>
    </p:bg>
    <p:spTree>
      <p:nvGrpSpPr>
        <p:cNvPr id="1" name="Shape 326"/>
        <p:cNvGrpSpPr/>
        <p:nvPr/>
      </p:nvGrpSpPr>
      <p:grpSpPr>
        <a:xfrm>
          <a:off x="0" y="0"/>
          <a:ext cx="0" cy="0"/>
          <a:chOff x="0" y="0"/>
          <a:chExt cx="0" cy="0"/>
        </a:xfrm>
      </p:grpSpPr>
      <p:pic>
        <p:nvPicPr>
          <p:cNvPr id="327" name="Google Shape;327;p31"/>
          <p:cNvPicPr preferRelativeResize="0"/>
          <p:nvPr/>
        </p:nvPicPr>
        <p:blipFill>
          <a:blip r:embed="rId3">
            <a:alphaModFix/>
          </a:blip>
          <a:stretch>
            <a:fillRect/>
          </a:stretch>
        </p:blipFill>
        <p:spPr>
          <a:xfrm>
            <a:off x="259080" y="1166882"/>
            <a:ext cx="4191000" cy="3770878"/>
          </a:xfrm>
          <a:prstGeom prst="rect">
            <a:avLst/>
          </a:prstGeom>
          <a:noFill/>
          <a:ln>
            <a:noFill/>
          </a:ln>
        </p:spPr>
      </p:pic>
      <p:pic>
        <p:nvPicPr>
          <p:cNvPr id="328" name="Google Shape;328;p31"/>
          <p:cNvPicPr preferRelativeResize="0"/>
          <p:nvPr/>
        </p:nvPicPr>
        <p:blipFill>
          <a:blip r:embed="rId4">
            <a:alphaModFix/>
          </a:blip>
          <a:stretch>
            <a:fillRect/>
          </a:stretch>
        </p:blipFill>
        <p:spPr>
          <a:xfrm>
            <a:off x="4693923" y="1166883"/>
            <a:ext cx="4069078" cy="3770878"/>
          </a:xfrm>
          <a:prstGeom prst="rect">
            <a:avLst/>
          </a:prstGeom>
          <a:noFill/>
          <a:ln>
            <a:noFill/>
          </a:ln>
        </p:spPr>
      </p:pic>
      <p:sp>
        <p:nvSpPr>
          <p:cNvPr id="329" name="Google Shape;329;p31"/>
          <p:cNvSpPr txBox="1"/>
          <p:nvPr/>
        </p:nvSpPr>
        <p:spPr>
          <a:xfrm>
            <a:off x="1638750" y="319800"/>
            <a:ext cx="5866500" cy="68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rgbClr val="000000"/>
              </a:buClr>
              <a:buSzPts val="990"/>
              <a:buFont typeface="Arial"/>
              <a:buNone/>
            </a:pPr>
            <a:r>
              <a:rPr lang="en" sz="3220" b="1" dirty="0">
                <a:solidFill>
                  <a:srgbClr val="0070C0"/>
                </a:solidFill>
              </a:rPr>
              <a:t>Results</a:t>
            </a:r>
            <a:endParaRPr sz="3220" b="1" dirty="0">
              <a:solidFill>
                <a:srgbClr val="0070C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333"/>
        <p:cNvGrpSpPr/>
        <p:nvPr/>
      </p:nvGrpSpPr>
      <p:grpSpPr>
        <a:xfrm>
          <a:off x="0" y="0"/>
          <a:ext cx="0" cy="0"/>
          <a:chOff x="0" y="0"/>
          <a:chExt cx="0" cy="0"/>
        </a:xfrm>
      </p:grpSpPr>
      <p:sp>
        <p:nvSpPr>
          <p:cNvPr id="334" name="Google Shape;334;p32"/>
          <p:cNvSpPr txBox="1">
            <a:spLocks noGrp="1"/>
          </p:cNvSpPr>
          <p:nvPr>
            <p:ph type="title"/>
          </p:nvPr>
        </p:nvSpPr>
        <p:spPr>
          <a:xfrm>
            <a:off x="311700" y="2918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Alternative Solutions </a:t>
            </a:r>
            <a:endParaRPr/>
          </a:p>
        </p:txBody>
      </p:sp>
      <p:sp>
        <p:nvSpPr>
          <p:cNvPr id="335" name="Google Shape;335;p32"/>
          <p:cNvSpPr txBox="1">
            <a:spLocks noGrp="1"/>
          </p:cNvSpPr>
          <p:nvPr>
            <p:ph type="body" idx="1"/>
          </p:nvPr>
        </p:nvSpPr>
        <p:spPr>
          <a:xfrm>
            <a:off x="311700" y="1298225"/>
            <a:ext cx="8372700" cy="3251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u="sng">
                <a:solidFill>
                  <a:schemeClr val="dk1"/>
                </a:solidFill>
              </a:rPr>
              <a:t>Description</a:t>
            </a:r>
            <a:endParaRPr u="sng">
              <a:solidFill>
                <a:schemeClr val="dk1"/>
              </a:solidFill>
            </a:endParaRPr>
          </a:p>
          <a:p>
            <a:pPr marL="457200" lvl="0" indent="-342900" algn="l" rtl="0">
              <a:spcBef>
                <a:spcPts val="1200"/>
              </a:spcBef>
              <a:spcAft>
                <a:spcPts val="0"/>
              </a:spcAft>
              <a:buClr>
                <a:schemeClr val="dk1"/>
              </a:buClr>
              <a:buSzPts val="1800"/>
              <a:buChar char="●"/>
            </a:pPr>
            <a:r>
              <a:rPr lang="en">
                <a:solidFill>
                  <a:schemeClr val="dk1"/>
                </a:solidFill>
              </a:rPr>
              <a:t>A two cart elevator system that would move up or down to pick up people and would include buttons for floor selection.</a:t>
            </a:r>
            <a:endParaRPr>
              <a:solidFill>
                <a:schemeClr val="dk1"/>
              </a:solidFill>
            </a:endParaRPr>
          </a:p>
          <a:p>
            <a:pPr marL="0" lvl="0" indent="0" algn="l" rtl="0">
              <a:spcBef>
                <a:spcPts val="1200"/>
              </a:spcBef>
              <a:spcAft>
                <a:spcPts val="0"/>
              </a:spcAft>
              <a:buNone/>
            </a:pPr>
            <a:r>
              <a:rPr lang="en" u="sng">
                <a:solidFill>
                  <a:schemeClr val="dk1"/>
                </a:solidFill>
              </a:rPr>
              <a:t>Reason for not selecting</a:t>
            </a:r>
            <a:endParaRPr u="sng">
              <a:solidFill>
                <a:schemeClr val="dk1"/>
              </a:solidFill>
            </a:endParaRPr>
          </a:p>
          <a:p>
            <a:pPr marL="457200" lvl="0" indent="-342900" algn="l" rtl="0">
              <a:spcBef>
                <a:spcPts val="1200"/>
              </a:spcBef>
              <a:spcAft>
                <a:spcPts val="0"/>
              </a:spcAft>
              <a:buClr>
                <a:schemeClr val="dk1"/>
              </a:buClr>
              <a:buSzPts val="1800"/>
              <a:buChar char="●"/>
            </a:pPr>
            <a:r>
              <a:rPr lang="en">
                <a:solidFill>
                  <a:schemeClr val="dk1"/>
                </a:solidFill>
              </a:rPr>
              <a:t>Previous elevator design was to big to be portable and would need to be re designed/built.</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Did not think the end product would be the flashy/cool marketing requirement.</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Sponsor wanted to something other than an elevator.</a:t>
            </a:r>
            <a:endParaRPr>
              <a:solidFill>
                <a:schemeClr val="dk1"/>
              </a:solidFill>
            </a:endParaRPr>
          </a:p>
        </p:txBody>
      </p:sp>
      <p:sp>
        <p:nvSpPr>
          <p:cNvPr id="336" name="Google Shape;336;p32"/>
          <p:cNvSpPr txBox="1"/>
          <p:nvPr/>
        </p:nvSpPr>
        <p:spPr>
          <a:xfrm>
            <a:off x="2249700" y="790200"/>
            <a:ext cx="46446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u="sng">
                <a:solidFill>
                  <a:schemeClr val="dk1"/>
                </a:solidFill>
              </a:rPr>
              <a:t>Elevator Project</a:t>
            </a:r>
            <a:r>
              <a:rPr lang="en" sz="1500">
                <a:solidFill>
                  <a:schemeClr val="dk1"/>
                </a:solidFill>
              </a:rPr>
              <a:t> </a:t>
            </a:r>
            <a:endParaRPr sz="15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340"/>
        <p:cNvGrpSpPr/>
        <p:nvPr/>
      </p:nvGrpSpPr>
      <p:grpSpPr>
        <a:xfrm>
          <a:off x="0" y="0"/>
          <a:ext cx="0" cy="0"/>
          <a:chOff x="0" y="0"/>
          <a:chExt cx="0" cy="0"/>
        </a:xfrm>
      </p:grpSpPr>
      <p:sp>
        <p:nvSpPr>
          <p:cNvPr id="341" name="Google Shape;341;p33"/>
          <p:cNvSpPr txBox="1">
            <a:spLocks noGrp="1"/>
          </p:cNvSpPr>
          <p:nvPr>
            <p:ph type="title"/>
          </p:nvPr>
        </p:nvSpPr>
        <p:spPr>
          <a:xfrm>
            <a:off x="311700" y="2918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Alternative Solutions </a:t>
            </a:r>
            <a:endParaRPr b="1"/>
          </a:p>
        </p:txBody>
      </p:sp>
      <p:sp>
        <p:nvSpPr>
          <p:cNvPr id="342" name="Google Shape;342;p33"/>
          <p:cNvSpPr txBox="1"/>
          <p:nvPr/>
        </p:nvSpPr>
        <p:spPr>
          <a:xfrm>
            <a:off x="2249700" y="798275"/>
            <a:ext cx="46446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u="sng">
                <a:solidFill>
                  <a:schemeClr val="dk1"/>
                </a:solidFill>
              </a:rPr>
              <a:t>Elevator Project Picture</a:t>
            </a:r>
            <a:r>
              <a:rPr lang="en" u="sng">
                <a:solidFill>
                  <a:schemeClr val="dk1"/>
                </a:solidFill>
              </a:rPr>
              <a:t> </a:t>
            </a:r>
            <a:endParaRPr u="sng">
              <a:solidFill>
                <a:schemeClr val="dk1"/>
              </a:solidFill>
            </a:endParaRPr>
          </a:p>
        </p:txBody>
      </p:sp>
      <p:sp>
        <p:nvSpPr>
          <p:cNvPr id="343" name="Google Shape;343;p33"/>
          <p:cNvSpPr txBox="1"/>
          <p:nvPr/>
        </p:nvSpPr>
        <p:spPr>
          <a:xfrm>
            <a:off x="2128750" y="1620750"/>
            <a:ext cx="464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rPr>
              <a:t>Add picture of the elevator project from the lab here.</a:t>
            </a:r>
            <a:endParaRPr>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347"/>
        <p:cNvGrpSpPr/>
        <p:nvPr/>
      </p:nvGrpSpPr>
      <p:grpSpPr>
        <a:xfrm>
          <a:off x="0" y="0"/>
          <a:ext cx="0" cy="0"/>
          <a:chOff x="0" y="0"/>
          <a:chExt cx="0" cy="0"/>
        </a:xfrm>
      </p:grpSpPr>
      <p:sp>
        <p:nvSpPr>
          <p:cNvPr id="348" name="Google Shape;348;p34"/>
          <p:cNvSpPr txBox="1">
            <a:spLocks noGrp="1"/>
          </p:cNvSpPr>
          <p:nvPr>
            <p:ph type="title"/>
          </p:nvPr>
        </p:nvSpPr>
        <p:spPr>
          <a:xfrm>
            <a:off x="311700" y="2369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Alternative Solutions </a:t>
            </a:r>
            <a:endParaRPr/>
          </a:p>
        </p:txBody>
      </p:sp>
      <p:sp>
        <p:nvSpPr>
          <p:cNvPr id="349" name="Google Shape;349;p34"/>
          <p:cNvSpPr txBox="1">
            <a:spLocks noGrp="1"/>
          </p:cNvSpPr>
          <p:nvPr>
            <p:ph type="body" idx="1"/>
          </p:nvPr>
        </p:nvSpPr>
        <p:spPr>
          <a:xfrm>
            <a:off x="619500" y="1152900"/>
            <a:ext cx="7905000" cy="368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u="sng">
                <a:solidFill>
                  <a:schemeClr val="dk1"/>
                </a:solidFill>
              </a:rPr>
              <a:t>Description</a:t>
            </a:r>
            <a:endParaRPr u="sng">
              <a:solidFill>
                <a:schemeClr val="dk1"/>
              </a:solidFill>
            </a:endParaRPr>
          </a:p>
          <a:p>
            <a:pPr marL="457200" lvl="0" indent="-342900" algn="l" rtl="0">
              <a:spcBef>
                <a:spcPts val="1200"/>
              </a:spcBef>
              <a:spcAft>
                <a:spcPts val="0"/>
              </a:spcAft>
              <a:buClr>
                <a:schemeClr val="dk1"/>
              </a:buClr>
              <a:buSzPts val="1800"/>
              <a:buChar char="●"/>
            </a:pPr>
            <a:r>
              <a:rPr lang="en">
                <a:solidFill>
                  <a:schemeClr val="dk1"/>
                </a:solidFill>
              </a:rPr>
              <a:t>A thermal nuclear power plant with light up fuel rods and cooling tower.</a:t>
            </a:r>
            <a:endParaRPr>
              <a:solidFill>
                <a:schemeClr val="dk1"/>
              </a:solidFill>
            </a:endParaRPr>
          </a:p>
          <a:p>
            <a:pPr marL="0" lvl="0" indent="0" algn="l" rtl="0">
              <a:spcBef>
                <a:spcPts val="1200"/>
              </a:spcBef>
              <a:spcAft>
                <a:spcPts val="0"/>
              </a:spcAft>
              <a:buNone/>
            </a:pPr>
            <a:r>
              <a:rPr lang="en" u="sng">
                <a:solidFill>
                  <a:schemeClr val="dk1"/>
                </a:solidFill>
              </a:rPr>
              <a:t>Reason for not selecting</a:t>
            </a:r>
            <a:endParaRPr>
              <a:solidFill>
                <a:schemeClr val="dk1"/>
              </a:solidFill>
            </a:endParaRPr>
          </a:p>
          <a:p>
            <a:pPr marL="457200" lvl="0" indent="-342900" algn="l" rtl="0">
              <a:spcBef>
                <a:spcPts val="1200"/>
              </a:spcBef>
              <a:spcAft>
                <a:spcPts val="0"/>
              </a:spcAft>
              <a:buClr>
                <a:schemeClr val="dk1"/>
              </a:buClr>
              <a:buSzPts val="1800"/>
              <a:buChar char="●"/>
            </a:pPr>
            <a:r>
              <a:rPr lang="en">
                <a:solidFill>
                  <a:schemeClr val="dk1"/>
                </a:solidFill>
              </a:rPr>
              <a:t>Felt the project my not be very relatable to the target audience. </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A nuclear power plant uses water for heat exchange and cooling but transporting water in a model could be bad.</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Needing to fill/drain water would reduce our ability to meet the easy setup marketing requirement. </a:t>
            </a:r>
            <a:endParaRPr>
              <a:solidFill>
                <a:schemeClr val="dk1"/>
              </a:solidFill>
            </a:endParaRPr>
          </a:p>
          <a:p>
            <a:pPr marL="0" lvl="0" indent="0" algn="l" rtl="0">
              <a:spcBef>
                <a:spcPts val="1200"/>
              </a:spcBef>
              <a:spcAft>
                <a:spcPts val="0"/>
              </a:spcAft>
              <a:buNone/>
            </a:pPr>
            <a:endParaRPr>
              <a:solidFill>
                <a:schemeClr val="dk1"/>
              </a:solidFill>
            </a:endParaRPr>
          </a:p>
          <a:p>
            <a:pPr marL="0" lvl="0" indent="0" algn="l" rtl="0">
              <a:spcBef>
                <a:spcPts val="1200"/>
              </a:spcBef>
              <a:spcAft>
                <a:spcPts val="1200"/>
              </a:spcAft>
              <a:buNone/>
            </a:pPr>
            <a:endParaRPr>
              <a:solidFill>
                <a:schemeClr val="dk1"/>
              </a:solidFill>
            </a:endParaRPr>
          </a:p>
        </p:txBody>
      </p:sp>
      <p:sp>
        <p:nvSpPr>
          <p:cNvPr id="350" name="Google Shape;350;p34"/>
          <p:cNvSpPr txBox="1"/>
          <p:nvPr/>
        </p:nvSpPr>
        <p:spPr>
          <a:xfrm>
            <a:off x="2240250" y="809625"/>
            <a:ext cx="46446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800" u="sng">
                <a:solidFill>
                  <a:schemeClr val="dk1"/>
                </a:solidFill>
              </a:rPr>
              <a:t>Nuclear Power Plant</a:t>
            </a:r>
            <a:endParaRPr u="sng">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354"/>
        <p:cNvGrpSpPr/>
        <p:nvPr/>
      </p:nvGrpSpPr>
      <p:grpSpPr>
        <a:xfrm>
          <a:off x="0" y="0"/>
          <a:ext cx="0" cy="0"/>
          <a:chOff x="0" y="0"/>
          <a:chExt cx="0" cy="0"/>
        </a:xfrm>
      </p:grpSpPr>
      <p:sp>
        <p:nvSpPr>
          <p:cNvPr id="355" name="Google Shape;355;p35"/>
          <p:cNvSpPr txBox="1">
            <a:spLocks noGrp="1"/>
          </p:cNvSpPr>
          <p:nvPr>
            <p:ph type="title"/>
          </p:nvPr>
        </p:nvSpPr>
        <p:spPr>
          <a:xfrm>
            <a:off x="311700" y="2918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Alternative Solutions </a:t>
            </a:r>
            <a:endParaRPr/>
          </a:p>
        </p:txBody>
      </p:sp>
      <p:sp>
        <p:nvSpPr>
          <p:cNvPr id="356" name="Google Shape;356;p35"/>
          <p:cNvSpPr txBox="1"/>
          <p:nvPr/>
        </p:nvSpPr>
        <p:spPr>
          <a:xfrm>
            <a:off x="2249700" y="798275"/>
            <a:ext cx="46446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u="sng">
                <a:solidFill>
                  <a:schemeClr val="dk1"/>
                </a:solidFill>
              </a:rPr>
              <a:t>Nuclear Power Plant Picture</a:t>
            </a:r>
            <a:r>
              <a:rPr lang="en">
                <a:solidFill>
                  <a:schemeClr val="dk1"/>
                </a:solidFill>
              </a:rPr>
              <a:t> </a:t>
            </a:r>
            <a:endParaRPr>
              <a:solidFill>
                <a:schemeClr val="dk1"/>
              </a:solidFill>
            </a:endParaRPr>
          </a:p>
        </p:txBody>
      </p:sp>
      <p:pic>
        <p:nvPicPr>
          <p:cNvPr id="357" name="Google Shape;357;p35"/>
          <p:cNvPicPr preferRelativeResize="0"/>
          <p:nvPr/>
        </p:nvPicPr>
        <p:blipFill>
          <a:blip r:embed="rId3">
            <a:alphaModFix/>
          </a:blip>
          <a:stretch>
            <a:fillRect/>
          </a:stretch>
        </p:blipFill>
        <p:spPr>
          <a:xfrm>
            <a:off x="2096475" y="1333400"/>
            <a:ext cx="4862325" cy="3305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361"/>
        <p:cNvGrpSpPr/>
        <p:nvPr/>
      </p:nvGrpSpPr>
      <p:grpSpPr>
        <a:xfrm>
          <a:off x="0" y="0"/>
          <a:ext cx="0" cy="0"/>
          <a:chOff x="0" y="0"/>
          <a:chExt cx="0" cy="0"/>
        </a:xfrm>
      </p:grpSpPr>
      <p:sp>
        <p:nvSpPr>
          <p:cNvPr id="362" name="Google Shape;362;p36"/>
          <p:cNvSpPr txBox="1">
            <a:spLocks noGrp="1"/>
          </p:cNvSpPr>
          <p:nvPr>
            <p:ph type="title"/>
          </p:nvPr>
        </p:nvSpPr>
        <p:spPr>
          <a:xfrm>
            <a:off x="311700" y="23537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Alternative Solutions </a:t>
            </a:r>
            <a:endParaRPr/>
          </a:p>
        </p:txBody>
      </p:sp>
      <p:sp>
        <p:nvSpPr>
          <p:cNvPr id="363" name="Google Shape;363;p36"/>
          <p:cNvSpPr txBox="1">
            <a:spLocks noGrp="1"/>
          </p:cNvSpPr>
          <p:nvPr>
            <p:ph type="body" idx="1"/>
          </p:nvPr>
        </p:nvSpPr>
        <p:spPr>
          <a:xfrm>
            <a:off x="311700" y="1058700"/>
            <a:ext cx="8219400" cy="3594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u="sng">
                <a:solidFill>
                  <a:schemeClr val="dk1"/>
                </a:solidFill>
              </a:rPr>
              <a:t>Description</a:t>
            </a:r>
            <a:endParaRPr u="sng">
              <a:solidFill>
                <a:schemeClr val="dk1"/>
              </a:solidFill>
            </a:endParaRPr>
          </a:p>
          <a:p>
            <a:pPr marL="457200" lvl="0" indent="-342900" algn="l" rtl="0">
              <a:spcBef>
                <a:spcPts val="1200"/>
              </a:spcBef>
              <a:spcAft>
                <a:spcPts val="0"/>
              </a:spcAft>
              <a:buClr>
                <a:schemeClr val="dk1"/>
              </a:buClr>
              <a:buSzPts val="1800"/>
              <a:buChar char="●"/>
            </a:pPr>
            <a:r>
              <a:rPr lang="en">
                <a:solidFill>
                  <a:schemeClr val="dk1"/>
                </a:solidFill>
              </a:rPr>
              <a:t>Demonstrate various systems that are used in production plants such as conveyor belt, actuator, motion sensor.</a:t>
            </a:r>
            <a:endParaRPr>
              <a:solidFill>
                <a:schemeClr val="dk1"/>
              </a:solidFill>
            </a:endParaRPr>
          </a:p>
          <a:p>
            <a:pPr marL="0" lvl="0" indent="0" algn="l" rtl="0">
              <a:spcBef>
                <a:spcPts val="1200"/>
              </a:spcBef>
              <a:spcAft>
                <a:spcPts val="0"/>
              </a:spcAft>
              <a:buNone/>
            </a:pPr>
            <a:r>
              <a:rPr lang="en" u="sng">
                <a:solidFill>
                  <a:schemeClr val="dk1"/>
                </a:solidFill>
              </a:rPr>
              <a:t>Reason for not selecting</a:t>
            </a:r>
            <a:endParaRPr u="sng">
              <a:solidFill>
                <a:schemeClr val="dk1"/>
              </a:solidFill>
            </a:endParaRPr>
          </a:p>
          <a:p>
            <a:pPr marL="457200" lvl="0" indent="-342900" algn="l" rtl="0">
              <a:spcBef>
                <a:spcPts val="1200"/>
              </a:spcBef>
              <a:spcAft>
                <a:spcPts val="0"/>
              </a:spcAft>
              <a:buClr>
                <a:schemeClr val="dk1"/>
              </a:buClr>
              <a:buSzPts val="1800"/>
              <a:buChar char="●"/>
            </a:pPr>
            <a:r>
              <a:rPr lang="en">
                <a:solidFill>
                  <a:schemeClr val="dk1"/>
                </a:solidFill>
              </a:rPr>
              <a:t>Felt the idea may not relate well with the targeted audience since high school students may not be familiar with production plants. </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Concerned about being able to transport it and it remain intact/working.</a:t>
            </a:r>
            <a:endParaRPr>
              <a:solidFill>
                <a:schemeClr val="dk1"/>
              </a:solidFill>
            </a:endParaRPr>
          </a:p>
        </p:txBody>
      </p:sp>
      <p:sp>
        <p:nvSpPr>
          <p:cNvPr id="364" name="Google Shape;364;p36"/>
          <p:cNvSpPr txBox="1"/>
          <p:nvPr/>
        </p:nvSpPr>
        <p:spPr>
          <a:xfrm>
            <a:off x="2249700" y="808075"/>
            <a:ext cx="46446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800" u="sng">
                <a:solidFill>
                  <a:schemeClr val="dk1"/>
                </a:solidFill>
              </a:rPr>
              <a:t>Manufacturing Plant</a:t>
            </a:r>
            <a:endParaRPr u="sng">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368"/>
        <p:cNvGrpSpPr/>
        <p:nvPr/>
      </p:nvGrpSpPr>
      <p:grpSpPr>
        <a:xfrm>
          <a:off x="0" y="0"/>
          <a:ext cx="0" cy="0"/>
          <a:chOff x="0" y="0"/>
          <a:chExt cx="0" cy="0"/>
        </a:xfrm>
      </p:grpSpPr>
      <p:sp>
        <p:nvSpPr>
          <p:cNvPr id="369" name="Google Shape;369;p37"/>
          <p:cNvSpPr txBox="1">
            <a:spLocks noGrp="1"/>
          </p:cNvSpPr>
          <p:nvPr>
            <p:ph type="title"/>
          </p:nvPr>
        </p:nvSpPr>
        <p:spPr>
          <a:xfrm>
            <a:off x="311700" y="2918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Alternative Solutions </a:t>
            </a:r>
            <a:endParaRPr/>
          </a:p>
        </p:txBody>
      </p:sp>
      <p:sp>
        <p:nvSpPr>
          <p:cNvPr id="370" name="Google Shape;370;p37"/>
          <p:cNvSpPr txBox="1"/>
          <p:nvPr/>
        </p:nvSpPr>
        <p:spPr>
          <a:xfrm>
            <a:off x="2249700" y="798275"/>
            <a:ext cx="46446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800" u="sng">
                <a:solidFill>
                  <a:schemeClr val="dk1"/>
                </a:solidFill>
              </a:rPr>
              <a:t>Manufacturing Plant Picture</a:t>
            </a:r>
            <a:endParaRPr u="sng">
              <a:solidFill>
                <a:schemeClr val="dk1"/>
              </a:solidFill>
            </a:endParaRPr>
          </a:p>
        </p:txBody>
      </p:sp>
      <p:pic>
        <p:nvPicPr>
          <p:cNvPr id="371" name="Google Shape;371;p37"/>
          <p:cNvPicPr preferRelativeResize="0"/>
          <p:nvPr/>
        </p:nvPicPr>
        <p:blipFill>
          <a:blip r:embed="rId3">
            <a:alphaModFix/>
          </a:blip>
          <a:stretch>
            <a:fillRect/>
          </a:stretch>
        </p:blipFill>
        <p:spPr>
          <a:xfrm>
            <a:off x="1862275" y="1259975"/>
            <a:ext cx="5419449" cy="3405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375"/>
        <p:cNvGrpSpPr/>
        <p:nvPr/>
      </p:nvGrpSpPr>
      <p:grpSpPr>
        <a:xfrm>
          <a:off x="0" y="0"/>
          <a:ext cx="0" cy="0"/>
          <a:chOff x="0" y="0"/>
          <a:chExt cx="0" cy="0"/>
        </a:xfrm>
      </p:grpSpPr>
      <p:sp>
        <p:nvSpPr>
          <p:cNvPr id="376" name="Google Shape;376;p38"/>
          <p:cNvSpPr txBox="1">
            <a:spLocks noGrp="1"/>
          </p:cNvSpPr>
          <p:nvPr>
            <p:ph type="title" idx="4294967295"/>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40" b="1"/>
              <a:t>System Design Description</a:t>
            </a:r>
            <a:endParaRPr sz="3240" b="1">
              <a:latin typeface="Arial"/>
              <a:ea typeface="Arial"/>
              <a:cs typeface="Arial"/>
              <a:sym typeface="Arial"/>
            </a:endParaRPr>
          </a:p>
        </p:txBody>
      </p:sp>
      <p:sp>
        <p:nvSpPr>
          <p:cNvPr id="377" name="Google Shape;377;p38"/>
          <p:cNvSpPr txBox="1">
            <a:spLocks noGrp="1"/>
          </p:cNvSpPr>
          <p:nvPr>
            <p:ph type="title" idx="4294967295"/>
          </p:nvPr>
        </p:nvSpPr>
        <p:spPr>
          <a:xfrm>
            <a:off x="719925" y="1280550"/>
            <a:ext cx="7609500" cy="3079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sz="1500">
              <a:solidFill>
                <a:srgbClr val="CBD7D8"/>
              </a:solidFill>
            </a:endParaRPr>
          </a:p>
          <a:p>
            <a:pPr marL="457200" lvl="0" indent="-344169" algn="l" rtl="0">
              <a:spcBef>
                <a:spcPts val="0"/>
              </a:spcBef>
              <a:spcAft>
                <a:spcPts val="0"/>
              </a:spcAft>
              <a:buClr>
                <a:srgbClr val="CBD7D8"/>
              </a:buClr>
              <a:buSzPct val="100000"/>
              <a:buChar char="●"/>
            </a:pPr>
            <a:r>
              <a:rPr lang="en" sz="2022">
                <a:solidFill>
                  <a:srgbClr val="CBD7D8"/>
                </a:solidFill>
              </a:rPr>
              <a:t>The deliverable will be a portable case that contains a model home with multiple physical security controls commonly found in modern households. </a:t>
            </a:r>
            <a:endParaRPr sz="2022">
              <a:solidFill>
                <a:srgbClr val="CBD7D8"/>
              </a:solidFill>
            </a:endParaRPr>
          </a:p>
          <a:p>
            <a:pPr marL="457200" lvl="0" indent="-344169" algn="l" rtl="0">
              <a:spcBef>
                <a:spcPts val="0"/>
              </a:spcBef>
              <a:spcAft>
                <a:spcPts val="0"/>
              </a:spcAft>
              <a:buClr>
                <a:srgbClr val="CBD7D8"/>
              </a:buClr>
              <a:buSzPct val="100000"/>
              <a:buChar char="●"/>
            </a:pPr>
            <a:r>
              <a:rPr lang="en" sz="2022">
                <a:solidFill>
                  <a:srgbClr val="CBD7D8"/>
                </a:solidFill>
              </a:rPr>
              <a:t>These security controls will send their current states to a HMI displayed in the case.</a:t>
            </a:r>
            <a:endParaRPr sz="2022">
              <a:solidFill>
                <a:srgbClr val="CBD7D8"/>
              </a:solidFill>
            </a:endParaRPr>
          </a:p>
          <a:p>
            <a:pPr marL="457200" lvl="0" indent="-344169" algn="l" rtl="0">
              <a:spcBef>
                <a:spcPts val="0"/>
              </a:spcBef>
              <a:spcAft>
                <a:spcPts val="0"/>
              </a:spcAft>
              <a:buClr>
                <a:srgbClr val="CBD7D8"/>
              </a:buClr>
              <a:buSzPct val="100000"/>
              <a:buChar char="●"/>
            </a:pPr>
            <a:r>
              <a:rPr lang="en" sz="2022">
                <a:solidFill>
                  <a:srgbClr val="CBD7D8"/>
                </a:solidFill>
              </a:rPr>
              <a:t>During a demonstration of our device, cyber attacks will be conducted which allow unauthorized access or undesirable function in the model home. </a:t>
            </a:r>
            <a:endParaRPr sz="2022">
              <a:solidFill>
                <a:srgbClr val="CBD7D8"/>
              </a:solidFill>
            </a:endParaRPr>
          </a:p>
          <a:p>
            <a:pPr marL="457200" lvl="0" indent="-344169" algn="l" rtl="0">
              <a:spcBef>
                <a:spcPts val="0"/>
              </a:spcBef>
              <a:spcAft>
                <a:spcPts val="0"/>
              </a:spcAft>
              <a:buClr>
                <a:srgbClr val="CBD7D8"/>
              </a:buClr>
              <a:buSzPct val="100000"/>
              <a:buChar char="●"/>
            </a:pPr>
            <a:r>
              <a:rPr lang="en" sz="2022">
                <a:solidFill>
                  <a:srgbClr val="CBD7D8"/>
                </a:solidFill>
              </a:rPr>
              <a:t>These attacks will be conducted from an external computer connected through a network hub attached to the case. </a:t>
            </a:r>
            <a:endParaRPr sz="2022">
              <a:solidFill>
                <a:srgbClr val="CBD7D8"/>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414042"/>
        </a:solidFill>
        <a:effectLst/>
      </p:bgPr>
    </p:bg>
    <p:spTree>
      <p:nvGrpSpPr>
        <p:cNvPr id="1" name="Shape 381"/>
        <p:cNvGrpSpPr/>
        <p:nvPr/>
      </p:nvGrpSpPr>
      <p:grpSpPr>
        <a:xfrm>
          <a:off x="0" y="0"/>
          <a:ext cx="0" cy="0"/>
          <a:chOff x="0" y="0"/>
          <a:chExt cx="0" cy="0"/>
        </a:xfrm>
      </p:grpSpPr>
      <p:sp>
        <p:nvSpPr>
          <p:cNvPr id="382" name="Google Shape;382;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20" b="1">
                <a:solidFill>
                  <a:srgbClr val="8BC34A"/>
                </a:solidFill>
              </a:rPr>
              <a:t>Functional Decomposition I</a:t>
            </a:r>
            <a:endParaRPr sz="3220" b="1">
              <a:solidFill>
                <a:srgbClr val="8BC34A"/>
              </a:solidFill>
              <a:latin typeface="Arial"/>
              <a:ea typeface="Arial"/>
              <a:cs typeface="Arial"/>
              <a:sym typeface="Arial"/>
            </a:endParaRPr>
          </a:p>
        </p:txBody>
      </p:sp>
      <p:pic>
        <p:nvPicPr>
          <p:cNvPr id="383" name="Google Shape;383;p39"/>
          <p:cNvPicPr preferRelativeResize="0"/>
          <p:nvPr/>
        </p:nvPicPr>
        <p:blipFill>
          <a:blip r:embed="rId3">
            <a:alphaModFix/>
          </a:blip>
          <a:stretch>
            <a:fillRect/>
          </a:stretch>
        </p:blipFill>
        <p:spPr>
          <a:xfrm>
            <a:off x="1127738" y="1144850"/>
            <a:ext cx="6888520" cy="38209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414042"/>
        </a:solidFill>
        <a:effectLst/>
      </p:bgPr>
    </p:bg>
    <p:spTree>
      <p:nvGrpSpPr>
        <p:cNvPr id="1" name="Shape 387"/>
        <p:cNvGrpSpPr/>
        <p:nvPr/>
      </p:nvGrpSpPr>
      <p:grpSpPr>
        <a:xfrm>
          <a:off x="0" y="0"/>
          <a:ext cx="0" cy="0"/>
          <a:chOff x="0" y="0"/>
          <a:chExt cx="0" cy="0"/>
        </a:xfrm>
      </p:grpSpPr>
      <p:sp>
        <p:nvSpPr>
          <p:cNvPr id="388" name="Google Shape;388;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rgbClr val="000000"/>
              </a:buClr>
              <a:buSzPct val="30745"/>
              <a:buFont typeface="Arial"/>
              <a:buNone/>
            </a:pPr>
            <a:r>
              <a:rPr lang="en" sz="3220" b="1">
                <a:solidFill>
                  <a:srgbClr val="8BC34A"/>
                </a:solidFill>
              </a:rPr>
              <a:t>Functional Decomposition II</a:t>
            </a:r>
            <a:endParaRPr sz="3220" b="1">
              <a:solidFill>
                <a:srgbClr val="8BC34A"/>
              </a:solidFill>
            </a:endParaRPr>
          </a:p>
          <a:p>
            <a:pPr marL="0" lvl="0" indent="0" algn="l" rtl="0">
              <a:spcBef>
                <a:spcPts val="0"/>
              </a:spcBef>
              <a:spcAft>
                <a:spcPts val="0"/>
              </a:spcAft>
              <a:buNone/>
            </a:pPr>
            <a:endParaRPr/>
          </a:p>
        </p:txBody>
      </p:sp>
      <p:pic>
        <p:nvPicPr>
          <p:cNvPr id="389" name="Google Shape;389;p40"/>
          <p:cNvPicPr preferRelativeResize="0"/>
          <p:nvPr/>
        </p:nvPicPr>
        <p:blipFill>
          <a:blip r:embed="rId3">
            <a:alphaModFix/>
          </a:blip>
          <a:stretch>
            <a:fillRect/>
          </a:stretch>
        </p:blipFill>
        <p:spPr>
          <a:xfrm>
            <a:off x="311700" y="1192849"/>
            <a:ext cx="8520602" cy="334082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14042"/>
        </a:solidFill>
        <a:effectLst/>
      </p:bgPr>
    </p:bg>
    <p:spTree>
      <p:nvGrpSpPr>
        <p:cNvPr id="1" name="Shape 192"/>
        <p:cNvGrpSpPr/>
        <p:nvPr/>
      </p:nvGrpSpPr>
      <p:grpSpPr>
        <a:xfrm>
          <a:off x="0" y="0"/>
          <a:ext cx="0" cy="0"/>
          <a:chOff x="0" y="0"/>
          <a:chExt cx="0" cy="0"/>
        </a:xfrm>
      </p:grpSpPr>
      <p:sp>
        <p:nvSpPr>
          <p:cNvPr id="193" name="Google Shape;19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20" b="1">
                <a:solidFill>
                  <a:srgbClr val="8BC34A"/>
                </a:solidFill>
              </a:rPr>
              <a:t>Project Summary</a:t>
            </a:r>
            <a:endParaRPr sz="3220" b="1">
              <a:solidFill>
                <a:srgbClr val="8BC34A"/>
              </a:solidFill>
              <a:latin typeface="Arial"/>
              <a:ea typeface="Arial"/>
              <a:cs typeface="Arial"/>
              <a:sym typeface="Arial"/>
            </a:endParaRPr>
          </a:p>
        </p:txBody>
      </p:sp>
      <p:sp>
        <p:nvSpPr>
          <p:cNvPr id="194" name="Google Shape;194;p16"/>
          <p:cNvSpPr txBox="1">
            <a:spLocks noGrp="1"/>
          </p:cNvSpPr>
          <p:nvPr>
            <p:ph type="body" idx="1"/>
          </p:nvPr>
        </p:nvSpPr>
        <p:spPr>
          <a:xfrm>
            <a:off x="931775" y="1152475"/>
            <a:ext cx="7583700" cy="3416400"/>
          </a:xfrm>
          <a:prstGeom prst="rect">
            <a:avLst/>
          </a:prstGeom>
        </p:spPr>
        <p:txBody>
          <a:bodyPr spcFirstLastPara="1" wrap="square" lIns="91425" tIns="91425" rIns="91425" bIns="91425" anchor="t" anchorCtr="0">
            <a:noAutofit/>
          </a:bodyPr>
          <a:lstStyle/>
          <a:p>
            <a:pPr marL="0" lvl="0" indent="0" algn="l" rtl="0">
              <a:lnSpc>
                <a:spcPct val="105000"/>
              </a:lnSpc>
              <a:spcBef>
                <a:spcPts val="1200"/>
              </a:spcBef>
              <a:spcAft>
                <a:spcPts val="1200"/>
              </a:spcAft>
              <a:buNone/>
            </a:pPr>
            <a:r>
              <a:rPr lang="en" sz="1600" dirty="0">
                <a:solidFill>
                  <a:schemeClr val="dk1"/>
                </a:solidFill>
              </a:rPr>
              <a:t>The SCADA Home Automation System is</a:t>
            </a:r>
            <a:r>
              <a:rPr lang="en" sz="1600" dirty="0">
                <a:solidFill>
                  <a:srgbClr val="CBD7D8"/>
                </a:solidFill>
              </a:rPr>
              <a:t> </a:t>
            </a:r>
            <a:r>
              <a:rPr lang="en" sz="1600" dirty="0">
                <a:solidFill>
                  <a:srgbClr val="8BC34A"/>
                </a:solidFill>
              </a:rPr>
              <a:t>a physical and interactive education model designed to emulate today’s smart home systems.</a:t>
            </a:r>
            <a:r>
              <a:rPr lang="en" sz="1600" dirty="0">
                <a:solidFill>
                  <a:srgbClr val="CBD7D8"/>
                </a:solidFill>
              </a:rPr>
              <a:t> </a:t>
            </a:r>
            <a:r>
              <a:rPr lang="en" sz="1600" dirty="0">
                <a:solidFill>
                  <a:schemeClr val="dk1"/>
                </a:solidFill>
              </a:rPr>
              <a:t>The purpose of the project is to introduce and</a:t>
            </a:r>
            <a:r>
              <a:rPr lang="en" sz="1600" dirty="0">
                <a:solidFill>
                  <a:srgbClr val="9E9E9E"/>
                </a:solidFill>
              </a:rPr>
              <a:t> </a:t>
            </a:r>
            <a:r>
              <a:rPr lang="en" sz="1600" dirty="0">
                <a:solidFill>
                  <a:srgbClr val="8BC34A"/>
                </a:solidFill>
              </a:rPr>
              <a:t>generate interest in cybersecurity among students and young professionals</a:t>
            </a:r>
            <a:r>
              <a:rPr lang="en" sz="1600" dirty="0">
                <a:solidFill>
                  <a:srgbClr val="CBD7D8"/>
                </a:solidFill>
              </a:rPr>
              <a:t> </a:t>
            </a:r>
            <a:r>
              <a:rPr lang="en" sz="1600" dirty="0">
                <a:solidFill>
                  <a:schemeClr val="dk1"/>
                </a:solidFill>
              </a:rPr>
              <a:t>through the use of an interactive model. By creating an interactive model,</a:t>
            </a:r>
            <a:r>
              <a:rPr lang="en" sz="1600" dirty="0">
                <a:solidFill>
                  <a:srgbClr val="CBD7D8"/>
                </a:solidFill>
              </a:rPr>
              <a:t> </a:t>
            </a:r>
            <a:r>
              <a:rPr lang="en" sz="1600" dirty="0">
                <a:solidFill>
                  <a:srgbClr val="8BC34A"/>
                </a:solidFill>
              </a:rPr>
              <a:t>the students and young professionals will be able to see the effects of cyber-attacks manifested in a physical manner</a:t>
            </a:r>
            <a:r>
              <a:rPr lang="en" sz="1600" dirty="0">
                <a:solidFill>
                  <a:schemeClr val="accent6"/>
                </a:solidFill>
              </a:rPr>
              <a:t>.</a:t>
            </a:r>
            <a:r>
              <a:rPr lang="en" sz="1600" dirty="0">
                <a:solidFill>
                  <a:srgbClr val="CBD7D8"/>
                </a:solidFill>
              </a:rPr>
              <a:t> </a:t>
            </a:r>
            <a:r>
              <a:rPr lang="en" sz="1600" dirty="0">
                <a:solidFill>
                  <a:schemeClr val="dk1"/>
                </a:solidFill>
              </a:rPr>
              <a:t>To accomplish the project objectives, </a:t>
            </a:r>
            <a:r>
              <a:rPr lang="en" sz="1600" dirty="0">
                <a:solidFill>
                  <a:srgbClr val="8BC34A"/>
                </a:solidFill>
              </a:rPr>
              <a:t>a solenoid, stepper motor, and sensors will be integrated using Arduino microcontrollers running OpenPLC</a:t>
            </a:r>
            <a:r>
              <a:rPr lang="en" sz="1600" dirty="0">
                <a:solidFill>
                  <a:schemeClr val="dk1"/>
                </a:solidFill>
              </a:rPr>
              <a:t>.</a:t>
            </a:r>
            <a:r>
              <a:rPr lang="en" sz="1600" dirty="0">
                <a:solidFill>
                  <a:srgbClr val="CBD7D8"/>
                </a:solidFill>
              </a:rPr>
              <a:t> </a:t>
            </a:r>
            <a:r>
              <a:rPr lang="en" sz="1600" dirty="0">
                <a:solidFill>
                  <a:schemeClr val="dk1"/>
                </a:solidFill>
              </a:rPr>
              <a:t>In addition, a </a:t>
            </a:r>
            <a:r>
              <a:rPr lang="en" sz="1600" dirty="0">
                <a:solidFill>
                  <a:srgbClr val="8BC34A"/>
                </a:solidFill>
              </a:rPr>
              <a:t>Human Machine Interface (HMI) will be used to control and monitor the SCADA Home Automation System</a:t>
            </a:r>
            <a:r>
              <a:rPr lang="en" sz="1600" dirty="0">
                <a:solidFill>
                  <a:srgbClr val="CBD7D8"/>
                </a:solidFill>
              </a:rPr>
              <a:t>. </a:t>
            </a:r>
            <a:r>
              <a:rPr lang="en" sz="1600" dirty="0">
                <a:solidFill>
                  <a:schemeClr val="dk1"/>
                </a:solidFill>
              </a:rPr>
              <a:t>Students and young professionals will have the opportunity to interact with the system through</a:t>
            </a:r>
            <a:r>
              <a:rPr lang="en" sz="1600" dirty="0">
                <a:solidFill>
                  <a:srgbClr val="CBD7D8"/>
                </a:solidFill>
              </a:rPr>
              <a:t> </a:t>
            </a:r>
            <a:r>
              <a:rPr lang="en" sz="1600" dirty="0">
                <a:solidFill>
                  <a:srgbClr val="8BC34A"/>
                </a:solidFill>
              </a:rPr>
              <a:t>physical interactions with the model and by performing cyber-attacks on the system</a:t>
            </a:r>
            <a:r>
              <a:rPr lang="en" sz="1600" dirty="0">
                <a:solidFill>
                  <a:srgbClr val="CBD7D8"/>
                </a:solidFill>
              </a:rPr>
              <a:t>.</a:t>
            </a:r>
            <a:endParaRPr sz="2300" dirty="0">
              <a:solidFill>
                <a:srgbClr val="CBD7D8"/>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414042"/>
        </a:solidFill>
        <a:effectLst/>
      </p:bgPr>
    </p:bg>
    <p:spTree>
      <p:nvGrpSpPr>
        <p:cNvPr id="1" name="Shape 393"/>
        <p:cNvGrpSpPr/>
        <p:nvPr/>
      </p:nvGrpSpPr>
      <p:grpSpPr>
        <a:xfrm>
          <a:off x="0" y="0"/>
          <a:ext cx="0" cy="0"/>
          <a:chOff x="0" y="0"/>
          <a:chExt cx="0" cy="0"/>
        </a:xfrm>
      </p:grpSpPr>
      <p:sp>
        <p:nvSpPr>
          <p:cNvPr id="394" name="Google Shape;394;p41"/>
          <p:cNvSpPr txBox="1">
            <a:spLocks noGrp="1"/>
          </p:cNvSpPr>
          <p:nvPr>
            <p:ph type="title"/>
          </p:nvPr>
        </p:nvSpPr>
        <p:spPr>
          <a:xfrm>
            <a:off x="2286150" y="219300"/>
            <a:ext cx="4571700" cy="5934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solidFill>
                  <a:srgbClr val="8BC34A"/>
                </a:solidFill>
              </a:rPr>
              <a:t>Behavioral Decomposition</a:t>
            </a:r>
            <a:endParaRPr>
              <a:solidFill>
                <a:srgbClr val="8BC34A"/>
              </a:solidFill>
            </a:endParaRPr>
          </a:p>
        </p:txBody>
      </p:sp>
      <p:pic>
        <p:nvPicPr>
          <p:cNvPr id="395" name="Google Shape;395;p41"/>
          <p:cNvPicPr preferRelativeResize="0"/>
          <p:nvPr/>
        </p:nvPicPr>
        <p:blipFill>
          <a:blip r:embed="rId3">
            <a:alphaModFix/>
          </a:blip>
          <a:stretch>
            <a:fillRect/>
          </a:stretch>
        </p:blipFill>
        <p:spPr>
          <a:xfrm>
            <a:off x="1353800" y="812700"/>
            <a:ext cx="6094049" cy="4026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399"/>
        <p:cNvGrpSpPr/>
        <p:nvPr/>
      </p:nvGrpSpPr>
      <p:grpSpPr>
        <a:xfrm>
          <a:off x="0" y="0"/>
          <a:ext cx="0" cy="0"/>
          <a:chOff x="0" y="0"/>
          <a:chExt cx="0" cy="0"/>
        </a:xfrm>
      </p:grpSpPr>
      <p:sp>
        <p:nvSpPr>
          <p:cNvPr id="400" name="Google Shape;400;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20" b="1"/>
              <a:t>Cybersecurity Component</a:t>
            </a:r>
            <a:endParaRPr sz="3220" b="1">
              <a:latin typeface="Arial"/>
              <a:ea typeface="Arial"/>
              <a:cs typeface="Arial"/>
              <a:sym typeface="Arial"/>
            </a:endParaRPr>
          </a:p>
        </p:txBody>
      </p:sp>
      <p:sp>
        <p:nvSpPr>
          <p:cNvPr id="401" name="Google Shape;401;p42"/>
          <p:cNvSpPr txBox="1">
            <a:spLocks noGrp="1"/>
          </p:cNvSpPr>
          <p:nvPr>
            <p:ph type="body" idx="1"/>
          </p:nvPr>
        </p:nvSpPr>
        <p:spPr>
          <a:xfrm>
            <a:off x="552150" y="1327975"/>
            <a:ext cx="8039700" cy="3416400"/>
          </a:xfrm>
          <a:prstGeom prst="rect">
            <a:avLst/>
          </a:prstGeom>
        </p:spPr>
        <p:txBody>
          <a:bodyPr spcFirstLastPara="1" wrap="square" lIns="91425" tIns="91425" rIns="91425" bIns="91425" anchor="t" anchorCtr="0">
            <a:normAutofit/>
          </a:bodyPr>
          <a:lstStyle/>
          <a:p>
            <a:pPr marL="457200" lvl="0" indent="-361950" algn="just" rtl="0">
              <a:lnSpc>
                <a:spcPct val="95000"/>
              </a:lnSpc>
              <a:spcBef>
                <a:spcPts val="1200"/>
              </a:spcBef>
              <a:spcAft>
                <a:spcPts val="0"/>
              </a:spcAft>
              <a:buClr>
                <a:srgbClr val="CBD7D8"/>
              </a:buClr>
              <a:buSzPts val="2100"/>
              <a:buChar char="●"/>
            </a:pPr>
            <a:r>
              <a:rPr lang="en" sz="2100">
                <a:solidFill>
                  <a:srgbClr val="CBD7D8"/>
                </a:solidFill>
              </a:rPr>
              <a:t>The model system will be analyzed for security vulnerabilities.</a:t>
            </a:r>
            <a:endParaRPr sz="2100">
              <a:solidFill>
                <a:srgbClr val="CBD7D8"/>
              </a:solidFill>
            </a:endParaRPr>
          </a:p>
          <a:p>
            <a:pPr marL="457200" lvl="0" indent="-361950" algn="just" rtl="0">
              <a:lnSpc>
                <a:spcPct val="95000"/>
              </a:lnSpc>
              <a:spcBef>
                <a:spcPts val="0"/>
              </a:spcBef>
              <a:spcAft>
                <a:spcPts val="0"/>
              </a:spcAft>
              <a:buClr>
                <a:srgbClr val="CBD7D8"/>
              </a:buClr>
              <a:buSzPts val="2100"/>
              <a:buChar char="●"/>
            </a:pPr>
            <a:r>
              <a:rPr lang="en" sz="2100">
                <a:solidFill>
                  <a:srgbClr val="CBD7D8"/>
                </a:solidFill>
              </a:rPr>
              <a:t>At least two cyber attacks will be developed as part of the project requirements.</a:t>
            </a:r>
            <a:endParaRPr sz="2100">
              <a:solidFill>
                <a:srgbClr val="CBD7D8"/>
              </a:solidFill>
            </a:endParaRPr>
          </a:p>
          <a:p>
            <a:pPr marL="457200" lvl="0" indent="-361950" algn="just" rtl="0">
              <a:lnSpc>
                <a:spcPct val="95000"/>
              </a:lnSpc>
              <a:spcBef>
                <a:spcPts val="0"/>
              </a:spcBef>
              <a:spcAft>
                <a:spcPts val="0"/>
              </a:spcAft>
              <a:buClr>
                <a:srgbClr val="CBD7D8"/>
              </a:buClr>
              <a:buSzPts val="2100"/>
              <a:buChar char="●"/>
            </a:pPr>
            <a:r>
              <a:rPr lang="en" sz="2100">
                <a:solidFill>
                  <a:srgbClr val="CBD7D8"/>
                </a:solidFill>
              </a:rPr>
              <a:t>These attacks will be deployable and their effects observable in real time as part of the model’s demonstrative function.</a:t>
            </a:r>
            <a:endParaRPr sz="2100">
              <a:solidFill>
                <a:srgbClr val="CBD7D8"/>
              </a:solidFill>
            </a:endParaRPr>
          </a:p>
          <a:p>
            <a:pPr marL="457200" lvl="0" indent="-361950" algn="just" rtl="0">
              <a:lnSpc>
                <a:spcPct val="95000"/>
              </a:lnSpc>
              <a:spcBef>
                <a:spcPts val="0"/>
              </a:spcBef>
              <a:spcAft>
                <a:spcPts val="0"/>
              </a:spcAft>
              <a:buClr>
                <a:srgbClr val="CBD7D8"/>
              </a:buClr>
              <a:buSzPts val="2100"/>
              <a:buChar char="●"/>
            </a:pPr>
            <a:r>
              <a:rPr lang="en" sz="2100">
                <a:solidFill>
                  <a:srgbClr val="CBD7D8"/>
                </a:solidFill>
              </a:rPr>
              <a:t>Mitigation countermeasures will also be developed and may be deployed during the model’s use to render the developed attacks ineffective.</a:t>
            </a:r>
            <a:endParaRPr sz="2100">
              <a:solidFill>
                <a:srgbClr val="CBD7D8"/>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405"/>
        <p:cNvGrpSpPr/>
        <p:nvPr/>
      </p:nvGrpSpPr>
      <p:grpSpPr>
        <a:xfrm>
          <a:off x="0" y="0"/>
          <a:ext cx="0" cy="0"/>
          <a:chOff x="0" y="0"/>
          <a:chExt cx="0" cy="0"/>
        </a:xfrm>
      </p:grpSpPr>
      <p:sp>
        <p:nvSpPr>
          <p:cNvPr id="406" name="Google Shape;406;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20" b="1"/>
              <a:t>Testing Plan - Unit Tests I</a:t>
            </a:r>
            <a:endParaRPr sz="3220" b="1">
              <a:latin typeface="Arial"/>
              <a:ea typeface="Arial"/>
              <a:cs typeface="Arial"/>
              <a:sym typeface="Arial"/>
            </a:endParaRPr>
          </a:p>
        </p:txBody>
      </p:sp>
      <p:graphicFrame>
        <p:nvGraphicFramePr>
          <p:cNvPr id="407" name="Google Shape;407;p43"/>
          <p:cNvGraphicFramePr/>
          <p:nvPr/>
        </p:nvGraphicFramePr>
        <p:xfrm>
          <a:off x="952500" y="1196825"/>
          <a:ext cx="7239000" cy="3811200"/>
        </p:xfrm>
        <a:graphic>
          <a:graphicData uri="http://schemas.openxmlformats.org/drawingml/2006/table">
            <a:tbl>
              <a:tblPr>
                <a:noFill/>
                <a:tableStyleId>{223DEB76-DAFA-4AE0-B412-89A3025F556B}</a:tableStyleId>
              </a:tblPr>
              <a:tblGrid>
                <a:gridCol w="2030400">
                  <a:extLst>
                    <a:ext uri="{9D8B030D-6E8A-4147-A177-3AD203B41FA5}">
                      <a16:colId xmlns:a16="http://schemas.microsoft.com/office/drawing/2014/main" val="20000"/>
                    </a:ext>
                  </a:extLst>
                </a:gridCol>
                <a:gridCol w="2661700">
                  <a:extLst>
                    <a:ext uri="{9D8B030D-6E8A-4147-A177-3AD203B41FA5}">
                      <a16:colId xmlns:a16="http://schemas.microsoft.com/office/drawing/2014/main" val="20001"/>
                    </a:ext>
                  </a:extLst>
                </a:gridCol>
                <a:gridCol w="2546900">
                  <a:extLst>
                    <a:ext uri="{9D8B030D-6E8A-4147-A177-3AD203B41FA5}">
                      <a16:colId xmlns:a16="http://schemas.microsoft.com/office/drawing/2014/main" val="20002"/>
                    </a:ext>
                  </a:extLst>
                </a:gridCol>
              </a:tblGrid>
              <a:tr h="391050">
                <a:tc>
                  <a:txBody>
                    <a:bodyPr/>
                    <a:lstStyle/>
                    <a:p>
                      <a:pPr marL="0" lvl="0" indent="0" algn="l" rtl="0">
                        <a:spcBef>
                          <a:spcPts val="0"/>
                        </a:spcBef>
                        <a:spcAft>
                          <a:spcPts val="0"/>
                        </a:spcAft>
                        <a:buNone/>
                      </a:pPr>
                      <a:r>
                        <a:rPr lang="en" sz="1200" b="1">
                          <a:solidFill>
                            <a:schemeClr val="dk1"/>
                          </a:solidFill>
                        </a:rPr>
                        <a:t>Component</a:t>
                      </a:r>
                      <a:endParaRPr sz="1200" b="1">
                        <a:solidFill>
                          <a:schemeClr val="dk1"/>
                        </a:solidFill>
                      </a:endParaRPr>
                    </a:p>
                  </a:txBody>
                  <a:tcPr marL="91425" marR="91425" marT="91425" marB="91425"/>
                </a:tc>
                <a:tc>
                  <a:txBody>
                    <a:bodyPr/>
                    <a:lstStyle/>
                    <a:p>
                      <a:pPr marL="0" lvl="0" indent="0" algn="l" rtl="0">
                        <a:spcBef>
                          <a:spcPts val="0"/>
                        </a:spcBef>
                        <a:spcAft>
                          <a:spcPts val="0"/>
                        </a:spcAft>
                        <a:buNone/>
                      </a:pPr>
                      <a:r>
                        <a:rPr lang="en" sz="1200" b="1">
                          <a:solidFill>
                            <a:schemeClr val="dk1"/>
                          </a:solidFill>
                        </a:rPr>
                        <a:t>Purpose of Test</a:t>
                      </a:r>
                      <a:endParaRPr sz="1200" b="1">
                        <a:solidFill>
                          <a:schemeClr val="dk1"/>
                        </a:solidFill>
                      </a:endParaRPr>
                    </a:p>
                  </a:txBody>
                  <a:tcPr marL="91425" marR="91425" marT="91425" marB="91425"/>
                </a:tc>
                <a:tc>
                  <a:txBody>
                    <a:bodyPr/>
                    <a:lstStyle/>
                    <a:p>
                      <a:pPr marL="0" lvl="0" indent="0" algn="l" rtl="0">
                        <a:spcBef>
                          <a:spcPts val="0"/>
                        </a:spcBef>
                        <a:spcAft>
                          <a:spcPts val="0"/>
                        </a:spcAft>
                        <a:buNone/>
                      </a:pPr>
                      <a:r>
                        <a:rPr lang="en" sz="1200" b="1">
                          <a:solidFill>
                            <a:schemeClr val="dk1"/>
                          </a:solidFill>
                        </a:rPr>
                        <a:t>Pass Conditions</a:t>
                      </a:r>
                      <a:endParaRPr sz="1200" b="1">
                        <a:solidFill>
                          <a:schemeClr val="dk1"/>
                        </a:solidFill>
                      </a:endParaRPr>
                    </a:p>
                  </a:txBody>
                  <a:tcPr marL="91425" marR="91425" marT="91425" marB="91425"/>
                </a:tc>
                <a:extLst>
                  <a:ext uri="{0D108BD9-81ED-4DB2-BD59-A6C34878D82A}">
                    <a16:rowId xmlns:a16="http://schemas.microsoft.com/office/drawing/2014/main" val="10000"/>
                  </a:ext>
                </a:extLst>
              </a:tr>
              <a:tr h="500500">
                <a:tc>
                  <a:txBody>
                    <a:bodyPr/>
                    <a:lstStyle/>
                    <a:p>
                      <a:pPr marL="0" lvl="0" indent="0" algn="l" rtl="0">
                        <a:spcBef>
                          <a:spcPts val="0"/>
                        </a:spcBef>
                        <a:spcAft>
                          <a:spcPts val="0"/>
                        </a:spcAft>
                        <a:buNone/>
                      </a:pPr>
                      <a:r>
                        <a:rPr lang="en" sz="1000">
                          <a:solidFill>
                            <a:schemeClr val="dk1"/>
                          </a:solidFill>
                        </a:rPr>
                        <a:t>U01 - Magnetic Sensors (Front and Garage Doors)</a:t>
                      </a:r>
                      <a:endParaRPr sz="1000">
                        <a:solidFill>
                          <a:schemeClr val="dk1"/>
                        </a:solidFill>
                      </a:endParaRPr>
                    </a:p>
                  </a:txBody>
                  <a:tcPr marL="91425" marR="91425" marT="91425" marB="91425"/>
                </a:tc>
                <a:tc>
                  <a:txBody>
                    <a:bodyPr/>
                    <a:lstStyle/>
                    <a:p>
                      <a:pPr marL="0" lvl="0" indent="0" algn="l" rtl="0">
                        <a:spcBef>
                          <a:spcPts val="0"/>
                        </a:spcBef>
                        <a:spcAft>
                          <a:spcPts val="0"/>
                        </a:spcAft>
                        <a:buNone/>
                      </a:pPr>
                      <a:r>
                        <a:rPr lang="en" sz="1000">
                          <a:solidFill>
                            <a:schemeClr val="dk1"/>
                          </a:solidFill>
                        </a:rPr>
                        <a:t>Verify functionality of both magnetic switch sensors used to detect open doors.</a:t>
                      </a:r>
                      <a:endParaRPr sz="1000">
                        <a:solidFill>
                          <a:schemeClr val="dk1"/>
                        </a:solidFill>
                      </a:endParaRPr>
                    </a:p>
                  </a:txBody>
                  <a:tcPr marL="91425" marR="91425" marT="91425" marB="91425"/>
                </a:tc>
                <a:tc>
                  <a:txBody>
                    <a:bodyPr/>
                    <a:lstStyle/>
                    <a:p>
                      <a:pPr marL="0" lvl="0" indent="0" algn="l" rtl="0">
                        <a:spcBef>
                          <a:spcPts val="0"/>
                        </a:spcBef>
                        <a:spcAft>
                          <a:spcPts val="0"/>
                        </a:spcAft>
                        <a:buNone/>
                      </a:pPr>
                      <a:r>
                        <a:rPr lang="en" sz="1000">
                          <a:solidFill>
                            <a:schemeClr val="dk1"/>
                          </a:solidFill>
                        </a:rPr>
                        <a:t>Positive signal test (high signal on sensor trip).</a:t>
                      </a:r>
                      <a:endParaRPr sz="1000">
                        <a:solidFill>
                          <a:schemeClr val="dk1"/>
                        </a:solidFill>
                      </a:endParaRPr>
                    </a:p>
                    <a:p>
                      <a:pPr marL="0" lvl="0" indent="0" algn="l" rtl="0">
                        <a:spcBef>
                          <a:spcPts val="0"/>
                        </a:spcBef>
                        <a:spcAft>
                          <a:spcPts val="0"/>
                        </a:spcAft>
                        <a:buNone/>
                      </a:pPr>
                      <a:r>
                        <a:rPr lang="en" sz="1000">
                          <a:solidFill>
                            <a:schemeClr val="dk1"/>
                          </a:solidFill>
                        </a:rPr>
                        <a:t>Negative signal test (low signal while sensor is not tripped).</a:t>
                      </a:r>
                      <a:endParaRPr sz="1000">
                        <a:solidFill>
                          <a:schemeClr val="dk1"/>
                        </a:solidFill>
                      </a:endParaRPr>
                    </a:p>
                  </a:txBody>
                  <a:tcPr marL="91425" marR="91425" marT="91425" marB="91425"/>
                </a:tc>
                <a:extLst>
                  <a:ext uri="{0D108BD9-81ED-4DB2-BD59-A6C34878D82A}">
                    <a16:rowId xmlns:a16="http://schemas.microsoft.com/office/drawing/2014/main" val="10001"/>
                  </a:ext>
                </a:extLst>
              </a:tr>
              <a:tr h="500500">
                <a:tc>
                  <a:txBody>
                    <a:bodyPr/>
                    <a:lstStyle/>
                    <a:p>
                      <a:pPr marL="0" lvl="0" indent="0" algn="l" rtl="0">
                        <a:spcBef>
                          <a:spcPts val="0"/>
                        </a:spcBef>
                        <a:spcAft>
                          <a:spcPts val="0"/>
                        </a:spcAft>
                        <a:buNone/>
                      </a:pPr>
                      <a:r>
                        <a:rPr lang="en" sz="1000">
                          <a:solidFill>
                            <a:schemeClr val="dk1"/>
                          </a:solidFill>
                        </a:rPr>
                        <a:t>U02 - PIR Sensor</a:t>
                      </a:r>
                      <a:endParaRPr sz="1000">
                        <a:solidFill>
                          <a:schemeClr val="dk1"/>
                        </a:solidFill>
                      </a:endParaRPr>
                    </a:p>
                  </a:txBody>
                  <a:tcPr marL="91425" marR="91425" marT="91425" marB="91425"/>
                </a:tc>
                <a:tc>
                  <a:txBody>
                    <a:bodyPr/>
                    <a:lstStyle/>
                    <a:p>
                      <a:pPr marL="0" lvl="0" indent="0" algn="l" rtl="0">
                        <a:spcBef>
                          <a:spcPts val="0"/>
                        </a:spcBef>
                        <a:spcAft>
                          <a:spcPts val="0"/>
                        </a:spcAft>
                        <a:buNone/>
                      </a:pPr>
                      <a:r>
                        <a:rPr lang="en" sz="1000">
                          <a:solidFill>
                            <a:schemeClr val="dk1"/>
                          </a:solidFill>
                        </a:rPr>
                        <a:t>Verify functionality of the passive IR motion detector.</a:t>
                      </a:r>
                      <a:endParaRPr sz="1000">
                        <a:solidFill>
                          <a:schemeClr val="dk1"/>
                        </a:solidFill>
                      </a:endParaRPr>
                    </a:p>
                  </a:txBody>
                  <a:tcPr marL="91425" marR="91425" marT="91425" marB="91425"/>
                </a:tc>
                <a:tc>
                  <a:txBody>
                    <a:bodyPr/>
                    <a:lstStyle/>
                    <a:p>
                      <a:pPr marL="0" lvl="0" indent="0" algn="l" rtl="0">
                        <a:spcBef>
                          <a:spcPts val="0"/>
                        </a:spcBef>
                        <a:spcAft>
                          <a:spcPts val="0"/>
                        </a:spcAft>
                        <a:buNone/>
                      </a:pPr>
                      <a:r>
                        <a:rPr lang="en" sz="1000">
                          <a:solidFill>
                            <a:schemeClr val="dk1"/>
                          </a:solidFill>
                        </a:rPr>
                        <a:t>Positive signal test.</a:t>
                      </a:r>
                      <a:endParaRPr sz="1000">
                        <a:solidFill>
                          <a:schemeClr val="dk1"/>
                        </a:solidFill>
                      </a:endParaRPr>
                    </a:p>
                    <a:p>
                      <a:pPr marL="0" lvl="0" indent="0" algn="l" rtl="0">
                        <a:spcBef>
                          <a:spcPts val="0"/>
                        </a:spcBef>
                        <a:spcAft>
                          <a:spcPts val="0"/>
                        </a:spcAft>
                        <a:buNone/>
                      </a:pPr>
                      <a:r>
                        <a:rPr lang="en" sz="1000">
                          <a:solidFill>
                            <a:schemeClr val="dk1"/>
                          </a:solidFill>
                        </a:rPr>
                        <a:t>Negative signal test.</a:t>
                      </a:r>
                      <a:endParaRPr sz="1000">
                        <a:solidFill>
                          <a:schemeClr val="dk1"/>
                        </a:solidFill>
                      </a:endParaRPr>
                    </a:p>
                  </a:txBody>
                  <a:tcPr marL="91425" marR="91425" marT="91425" marB="91425"/>
                </a:tc>
                <a:extLst>
                  <a:ext uri="{0D108BD9-81ED-4DB2-BD59-A6C34878D82A}">
                    <a16:rowId xmlns:a16="http://schemas.microsoft.com/office/drawing/2014/main" val="10002"/>
                  </a:ext>
                </a:extLst>
              </a:tr>
              <a:tr h="500500">
                <a:tc>
                  <a:txBody>
                    <a:bodyPr/>
                    <a:lstStyle/>
                    <a:p>
                      <a:pPr marL="0" lvl="0" indent="0" algn="l" rtl="0">
                        <a:spcBef>
                          <a:spcPts val="0"/>
                        </a:spcBef>
                        <a:spcAft>
                          <a:spcPts val="0"/>
                        </a:spcAft>
                        <a:buNone/>
                      </a:pPr>
                      <a:r>
                        <a:rPr lang="en" sz="1000">
                          <a:solidFill>
                            <a:schemeClr val="dk1"/>
                          </a:solidFill>
                        </a:rPr>
                        <a:t>U03 - IR Beam Sensor</a:t>
                      </a:r>
                      <a:endParaRPr sz="1000">
                        <a:solidFill>
                          <a:schemeClr val="dk1"/>
                        </a:solidFill>
                      </a:endParaRPr>
                    </a:p>
                  </a:txBody>
                  <a:tcPr marL="91425" marR="91425" marT="91425" marB="91425"/>
                </a:tc>
                <a:tc>
                  <a:txBody>
                    <a:bodyPr/>
                    <a:lstStyle/>
                    <a:p>
                      <a:pPr marL="0" lvl="0" indent="0" algn="l" rtl="0">
                        <a:spcBef>
                          <a:spcPts val="0"/>
                        </a:spcBef>
                        <a:spcAft>
                          <a:spcPts val="0"/>
                        </a:spcAft>
                        <a:buNone/>
                      </a:pPr>
                      <a:r>
                        <a:rPr lang="en" sz="1000">
                          <a:solidFill>
                            <a:schemeClr val="dk1"/>
                          </a:solidFill>
                        </a:rPr>
                        <a:t>Verify functionality of the IR beam-break sensor.</a:t>
                      </a:r>
                      <a:endParaRPr sz="1000">
                        <a:solidFill>
                          <a:schemeClr val="dk1"/>
                        </a:solidFill>
                      </a:endParaRPr>
                    </a:p>
                  </a:txBody>
                  <a:tcPr marL="91425" marR="91425" marT="91425" marB="91425"/>
                </a:tc>
                <a:tc>
                  <a:txBody>
                    <a:bodyPr/>
                    <a:lstStyle/>
                    <a:p>
                      <a:pPr marL="0" lvl="0" indent="0" algn="l" rtl="0">
                        <a:spcBef>
                          <a:spcPts val="0"/>
                        </a:spcBef>
                        <a:spcAft>
                          <a:spcPts val="0"/>
                        </a:spcAft>
                        <a:buNone/>
                      </a:pPr>
                      <a:r>
                        <a:rPr lang="en" sz="1000">
                          <a:solidFill>
                            <a:schemeClr val="dk1"/>
                          </a:solidFill>
                        </a:rPr>
                        <a:t>Positive signal test.</a:t>
                      </a:r>
                      <a:endParaRPr sz="1000">
                        <a:solidFill>
                          <a:schemeClr val="dk1"/>
                        </a:solidFill>
                      </a:endParaRPr>
                    </a:p>
                    <a:p>
                      <a:pPr marL="0" lvl="0" indent="0" algn="l" rtl="0">
                        <a:spcBef>
                          <a:spcPts val="0"/>
                        </a:spcBef>
                        <a:spcAft>
                          <a:spcPts val="0"/>
                        </a:spcAft>
                        <a:buNone/>
                      </a:pPr>
                      <a:r>
                        <a:rPr lang="en" sz="1000">
                          <a:solidFill>
                            <a:schemeClr val="dk1"/>
                          </a:solidFill>
                        </a:rPr>
                        <a:t>Negative signal test.</a:t>
                      </a:r>
                      <a:endParaRPr sz="1000">
                        <a:solidFill>
                          <a:schemeClr val="dk1"/>
                        </a:solidFill>
                      </a:endParaRPr>
                    </a:p>
                  </a:txBody>
                  <a:tcPr marL="91425" marR="91425" marT="91425" marB="91425"/>
                </a:tc>
                <a:extLst>
                  <a:ext uri="{0D108BD9-81ED-4DB2-BD59-A6C34878D82A}">
                    <a16:rowId xmlns:a16="http://schemas.microsoft.com/office/drawing/2014/main" val="10003"/>
                  </a:ext>
                </a:extLst>
              </a:tr>
              <a:tr h="813350">
                <a:tc>
                  <a:txBody>
                    <a:bodyPr/>
                    <a:lstStyle/>
                    <a:p>
                      <a:pPr marL="0" lvl="0" indent="0" algn="l" rtl="0">
                        <a:spcBef>
                          <a:spcPts val="0"/>
                        </a:spcBef>
                        <a:spcAft>
                          <a:spcPts val="0"/>
                        </a:spcAft>
                        <a:buNone/>
                      </a:pPr>
                      <a:r>
                        <a:rPr lang="en" sz="1000">
                          <a:solidFill>
                            <a:schemeClr val="dk1"/>
                          </a:solidFill>
                        </a:rPr>
                        <a:t>U04 - Front Door Motor</a:t>
                      </a:r>
                      <a:endParaRPr sz="1000">
                        <a:solidFill>
                          <a:schemeClr val="dk1"/>
                        </a:solidFill>
                      </a:endParaRPr>
                    </a:p>
                  </a:txBody>
                  <a:tcPr marL="91425" marR="91425" marT="91425" marB="91425"/>
                </a:tc>
                <a:tc>
                  <a:txBody>
                    <a:bodyPr/>
                    <a:lstStyle/>
                    <a:p>
                      <a:pPr marL="0" lvl="0" indent="0" algn="l" rtl="0">
                        <a:spcBef>
                          <a:spcPts val="0"/>
                        </a:spcBef>
                        <a:spcAft>
                          <a:spcPts val="0"/>
                        </a:spcAft>
                        <a:buNone/>
                      </a:pPr>
                      <a:r>
                        <a:rPr lang="en" sz="1000">
                          <a:solidFill>
                            <a:schemeClr val="dk1"/>
                          </a:solidFill>
                        </a:rPr>
                        <a:t>Verify functionality of the front door control.</a:t>
                      </a:r>
                      <a:endParaRPr sz="1000">
                        <a:solidFill>
                          <a:schemeClr val="dk1"/>
                        </a:solidFill>
                      </a:endParaRPr>
                    </a:p>
                  </a:txBody>
                  <a:tcPr marL="91425" marR="91425" marT="91425" marB="91425"/>
                </a:tc>
                <a:tc>
                  <a:txBody>
                    <a:bodyPr/>
                    <a:lstStyle/>
                    <a:p>
                      <a:pPr marL="0" lvl="0" indent="0" algn="l" rtl="0">
                        <a:spcBef>
                          <a:spcPts val="0"/>
                        </a:spcBef>
                        <a:spcAft>
                          <a:spcPts val="0"/>
                        </a:spcAft>
                        <a:buNone/>
                      </a:pPr>
                      <a:r>
                        <a:rPr lang="en" sz="1000">
                          <a:solidFill>
                            <a:schemeClr val="dk1"/>
                          </a:solidFill>
                        </a:rPr>
                        <a:t>Door opens on command.</a:t>
                      </a:r>
                      <a:endParaRPr sz="1000">
                        <a:solidFill>
                          <a:schemeClr val="dk1"/>
                        </a:solidFill>
                      </a:endParaRPr>
                    </a:p>
                    <a:p>
                      <a:pPr marL="0" lvl="0" indent="0" algn="l" rtl="0">
                        <a:spcBef>
                          <a:spcPts val="0"/>
                        </a:spcBef>
                        <a:spcAft>
                          <a:spcPts val="0"/>
                        </a:spcAft>
                        <a:buNone/>
                      </a:pPr>
                      <a:r>
                        <a:rPr lang="en" sz="1000">
                          <a:solidFill>
                            <a:schemeClr val="dk1"/>
                          </a:solidFill>
                        </a:rPr>
                        <a:t>Door closes on command.</a:t>
                      </a:r>
                      <a:endParaRPr sz="1000">
                        <a:solidFill>
                          <a:schemeClr val="dk1"/>
                        </a:solidFill>
                      </a:endParaRPr>
                    </a:p>
                    <a:p>
                      <a:pPr marL="0" lvl="0" indent="0" algn="l" rtl="0">
                        <a:spcBef>
                          <a:spcPts val="0"/>
                        </a:spcBef>
                        <a:spcAft>
                          <a:spcPts val="0"/>
                        </a:spcAft>
                        <a:buNone/>
                      </a:pPr>
                      <a:r>
                        <a:rPr lang="en" sz="1000">
                          <a:solidFill>
                            <a:schemeClr val="dk1"/>
                          </a:solidFill>
                        </a:rPr>
                        <a:t>Motor operates within expected range of motion.</a:t>
                      </a:r>
                      <a:endParaRPr sz="1000">
                        <a:solidFill>
                          <a:schemeClr val="dk1"/>
                        </a:solidFill>
                      </a:endParaRPr>
                    </a:p>
                  </a:txBody>
                  <a:tcPr marL="91425" marR="91425" marT="91425" marB="91425"/>
                </a:tc>
                <a:extLst>
                  <a:ext uri="{0D108BD9-81ED-4DB2-BD59-A6C34878D82A}">
                    <a16:rowId xmlns:a16="http://schemas.microsoft.com/office/drawing/2014/main" val="10004"/>
                  </a:ext>
                </a:extLst>
              </a:tr>
              <a:tr h="813350">
                <a:tc>
                  <a:txBody>
                    <a:bodyPr/>
                    <a:lstStyle/>
                    <a:p>
                      <a:pPr marL="0" lvl="0" indent="0" algn="l" rtl="0">
                        <a:spcBef>
                          <a:spcPts val="0"/>
                        </a:spcBef>
                        <a:spcAft>
                          <a:spcPts val="0"/>
                        </a:spcAft>
                        <a:buNone/>
                      </a:pPr>
                      <a:r>
                        <a:rPr lang="en" sz="1000">
                          <a:solidFill>
                            <a:schemeClr val="dk1"/>
                          </a:solidFill>
                        </a:rPr>
                        <a:t>U05 - Garage Door Motor</a:t>
                      </a:r>
                      <a:endParaRPr sz="1000">
                        <a:solidFill>
                          <a:schemeClr val="dk1"/>
                        </a:solidFill>
                      </a:endParaRPr>
                    </a:p>
                  </a:txBody>
                  <a:tcPr marL="91425" marR="91425" marT="91425" marB="91425"/>
                </a:tc>
                <a:tc>
                  <a:txBody>
                    <a:bodyPr/>
                    <a:lstStyle/>
                    <a:p>
                      <a:pPr marL="0" lvl="0" indent="0" algn="l" rtl="0">
                        <a:spcBef>
                          <a:spcPts val="0"/>
                        </a:spcBef>
                        <a:spcAft>
                          <a:spcPts val="0"/>
                        </a:spcAft>
                        <a:buNone/>
                      </a:pPr>
                      <a:r>
                        <a:rPr lang="en" sz="1000">
                          <a:solidFill>
                            <a:schemeClr val="dk1"/>
                          </a:solidFill>
                        </a:rPr>
                        <a:t>Verify functionality of the garage door control.</a:t>
                      </a:r>
                      <a:endParaRPr sz="1000">
                        <a:solidFill>
                          <a:schemeClr val="dk1"/>
                        </a:solidFill>
                      </a:endParaRPr>
                    </a:p>
                  </a:txBody>
                  <a:tcPr marL="91425" marR="91425" marT="91425" marB="91425"/>
                </a:tc>
                <a:tc>
                  <a:txBody>
                    <a:bodyPr/>
                    <a:lstStyle/>
                    <a:p>
                      <a:pPr marL="0" lvl="0" indent="0" algn="l" rtl="0">
                        <a:spcBef>
                          <a:spcPts val="0"/>
                        </a:spcBef>
                        <a:spcAft>
                          <a:spcPts val="0"/>
                        </a:spcAft>
                        <a:buNone/>
                      </a:pPr>
                      <a:r>
                        <a:rPr lang="en" sz="1000">
                          <a:solidFill>
                            <a:schemeClr val="dk1"/>
                          </a:solidFill>
                        </a:rPr>
                        <a:t>Door opens on command.</a:t>
                      </a:r>
                      <a:endParaRPr sz="1000">
                        <a:solidFill>
                          <a:schemeClr val="dk1"/>
                        </a:solidFill>
                      </a:endParaRPr>
                    </a:p>
                    <a:p>
                      <a:pPr marL="0" lvl="0" indent="0" algn="l" rtl="0">
                        <a:spcBef>
                          <a:spcPts val="0"/>
                        </a:spcBef>
                        <a:spcAft>
                          <a:spcPts val="0"/>
                        </a:spcAft>
                        <a:buNone/>
                      </a:pPr>
                      <a:r>
                        <a:rPr lang="en" sz="1000">
                          <a:solidFill>
                            <a:schemeClr val="dk1"/>
                          </a:solidFill>
                        </a:rPr>
                        <a:t>Door closes on command.</a:t>
                      </a:r>
                      <a:endParaRPr sz="1000">
                        <a:solidFill>
                          <a:schemeClr val="dk1"/>
                        </a:solidFill>
                      </a:endParaRPr>
                    </a:p>
                    <a:p>
                      <a:pPr marL="0" lvl="0" indent="0" algn="l" rtl="0">
                        <a:spcBef>
                          <a:spcPts val="0"/>
                        </a:spcBef>
                        <a:spcAft>
                          <a:spcPts val="0"/>
                        </a:spcAft>
                        <a:buNone/>
                      </a:pPr>
                      <a:r>
                        <a:rPr lang="en" sz="1000">
                          <a:solidFill>
                            <a:schemeClr val="dk1"/>
                          </a:solidFill>
                        </a:rPr>
                        <a:t>Motor operates within expected range of motion.</a:t>
                      </a:r>
                      <a:endParaRPr sz="1000">
                        <a:solidFill>
                          <a:schemeClr val="dk1"/>
                        </a:solidFill>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411"/>
        <p:cNvGrpSpPr/>
        <p:nvPr/>
      </p:nvGrpSpPr>
      <p:grpSpPr>
        <a:xfrm>
          <a:off x="0" y="0"/>
          <a:ext cx="0" cy="0"/>
          <a:chOff x="0" y="0"/>
          <a:chExt cx="0" cy="0"/>
        </a:xfrm>
      </p:grpSpPr>
      <p:sp>
        <p:nvSpPr>
          <p:cNvPr id="412" name="Google Shape;412;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20" b="1"/>
              <a:t>Testing Plan - Unit Tests II</a:t>
            </a:r>
            <a:endParaRPr sz="3220" b="1">
              <a:latin typeface="Arial"/>
              <a:ea typeface="Arial"/>
              <a:cs typeface="Arial"/>
              <a:sym typeface="Arial"/>
            </a:endParaRPr>
          </a:p>
        </p:txBody>
      </p:sp>
      <p:graphicFrame>
        <p:nvGraphicFramePr>
          <p:cNvPr id="413" name="Google Shape;413;p44"/>
          <p:cNvGraphicFramePr/>
          <p:nvPr/>
        </p:nvGraphicFramePr>
        <p:xfrm>
          <a:off x="952500" y="1292450"/>
          <a:ext cx="3000000" cy="3000000"/>
        </p:xfrm>
        <a:graphic>
          <a:graphicData uri="http://schemas.openxmlformats.org/drawingml/2006/table">
            <a:tbl>
              <a:tblPr>
                <a:noFill/>
                <a:tableStyleId>{223DEB76-DAFA-4AE0-B412-89A3025F556B}</a:tableStyleId>
              </a:tblPr>
              <a:tblGrid>
                <a:gridCol w="2030400">
                  <a:extLst>
                    <a:ext uri="{9D8B030D-6E8A-4147-A177-3AD203B41FA5}">
                      <a16:colId xmlns:a16="http://schemas.microsoft.com/office/drawing/2014/main" val="20000"/>
                    </a:ext>
                  </a:extLst>
                </a:gridCol>
                <a:gridCol w="2661700">
                  <a:extLst>
                    <a:ext uri="{9D8B030D-6E8A-4147-A177-3AD203B41FA5}">
                      <a16:colId xmlns:a16="http://schemas.microsoft.com/office/drawing/2014/main" val="20001"/>
                    </a:ext>
                  </a:extLst>
                </a:gridCol>
                <a:gridCol w="2546900">
                  <a:extLst>
                    <a:ext uri="{9D8B030D-6E8A-4147-A177-3AD203B41FA5}">
                      <a16:colId xmlns:a16="http://schemas.microsoft.com/office/drawing/2014/main" val="20002"/>
                    </a:ext>
                  </a:extLst>
                </a:gridCol>
              </a:tblGrid>
              <a:tr h="391050">
                <a:tc>
                  <a:txBody>
                    <a:bodyPr/>
                    <a:lstStyle/>
                    <a:p>
                      <a:pPr marL="0" lvl="0" indent="0" algn="l" rtl="0">
                        <a:spcBef>
                          <a:spcPts val="0"/>
                        </a:spcBef>
                        <a:spcAft>
                          <a:spcPts val="0"/>
                        </a:spcAft>
                        <a:buNone/>
                      </a:pPr>
                      <a:r>
                        <a:rPr lang="en" sz="1200" b="1">
                          <a:solidFill>
                            <a:schemeClr val="dk1"/>
                          </a:solidFill>
                        </a:rPr>
                        <a:t>Component</a:t>
                      </a:r>
                      <a:endParaRPr sz="1200" b="1">
                        <a:solidFill>
                          <a:schemeClr val="dk1"/>
                        </a:solidFill>
                      </a:endParaRPr>
                    </a:p>
                  </a:txBody>
                  <a:tcPr marL="91425" marR="91425" marT="91425" marB="91425"/>
                </a:tc>
                <a:tc>
                  <a:txBody>
                    <a:bodyPr/>
                    <a:lstStyle/>
                    <a:p>
                      <a:pPr marL="0" lvl="0" indent="0" algn="l" rtl="0">
                        <a:spcBef>
                          <a:spcPts val="0"/>
                        </a:spcBef>
                        <a:spcAft>
                          <a:spcPts val="0"/>
                        </a:spcAft>
                        <a:buNone/>
                      </a:pPr>
                      <a:r>
                        <a:rPr lang="en" sz="1200" b="1">
                          <a:solidFill>
                            <a:schemeClr val="dk1"/>
                          </a:solidFill>
                        </a:rPr>
                        <a:t>Purpose of Test</a:t>
                      </a:r>
                      <a:endParaRPr sz="1200" b="1">
                        <a:solidFill>
                          <a:schemeClr val="dk1"/>
                        </a:solidFill>
                      </a:endParaRPr>
                    </a:p>
                  </a:txBody>
                  <a:tcPr marL="91425" marR="91425" marT="91425" marB="91425"/>
                </a:tc>
                <a:tc>
                  <a:txBody>
                    <a:bodyPr/>
                    <a:lstStyle/>
                    <a:p>
                      <a:pPr marL="0" lvl="0" indent="0" algn="l" rtl="0">
                        <a:spcBef>
                          <a:spcPts val="0"/>
                        </a:spcBef>
                        <a:spcAft>
                          <a:spcPts val="0"/>
                        </a:spcAft>
                        <a:buNone/>
                      </a:pPr>
                      <a:r>
                        <a:rPr lang="en" sz="1200" b="1">
                          <a:solidFill>
                            <a:schemeClr val="dk1"/>
                          </a:solidFill>
                        </a:rPr>
                        <a:t>Pass Conditions</a:t>
                      </a:r>
                      <a:endParaRPr sz="1200" b="1">
                        <a:solidFill>
                          <a:schemeClr val="dk1"/>
                        </a:solidFill>
                      </a:endParaRPr>
                    </a:p>
                  </a:txBody>
                  <a:tcPr marL="91425" marR="91425" marT="91425" marB="91425"/>
                </a:tc>
                <a:extLst>
                  <a:ext uri="{0D108BD9-81ED-4DB2-BD59-A6C34878D82A}">
                    <a16:rowId xmlns:a16="http://schemas.microsoft.com/office/drawing/2014/main" val="10000"/>
                  </a:ext>
                </a:extLst>
              </a:tr>
              <a:tr h="500500">
                <a:tc>
                  <a:txBody>
                    <a:bodyPr/>
                    <a:lstStyle/>
                    <a:p>
                      <a:pPr marL="0" lvl="0" indent="0" algn="l" rtl="0">
                        <a:spcBef>
                          <a:spcPts val="0"/>
                        </a:spcBef>
                        <a:spcAft>
                          <a:spcPts val="0"/>
                        </a:spcAft>
                        <a:buNone/>
                      </a:pPr>
                      <a:r>
                        <a:rPr lang="en" sz="1000">
                          <a:solidFill>
                            <a:schemeClr val="dk1"/>
                          </a:solidFill>
                        </a:rPr>
                        <a:t>U06 - Lighting</a:t>
                      </a:r>
                      <a:endParaRPr sz="1000">
                        <a:solidFill>
                          <a:schemeClr val="dk1"/>
                        </a:solidFill>
                      </a:endParaRPr>
                    </a:p>
                  </a:txBody>
                  <a:tcPr marL="91425" marR="91425" marT="91425" marB="91425"/>
                </a:tc>
                <a:tc>
                  <a:txBody>
                    <a:bodyPr/>
                    <a:lstStyle/>
                    <a:p>
                      <a:pPr marL="0" lvl="0" indent="0" algn="l" rtl="0">
                        <a:spcBef>
                          <a:spcPts val="0"/>
                        </a:spcBef>
                        <a:spcAft>
                          <a:spcPts val="0"/>
                        </a:spcAft>
                        <a:buNone/>
                      </a:pPr>
                      <a:r>
                        <a:rPr lang="en" sz="1000">
                          <a:solidFill>
                            <a:schemeClr val="dk1"/>
                          </a:solidFill>
                        </a:rPr>
                        <a:t>Verify functionality of the model’s LED lighting.</a:t>
                      </a:r>
                      <a:endParaRPr sz="1000">
                        <a:solidFill>
                          <a:schemeClr val="dk1"/>
                        </a:solidFill>
                      </a:endParaRPr>
                    </a:p>
                  </a:txBody>
                  <a:tcPr marL="91425" marR="91425" marT="91425" marB="91425"/>
                </a:tc>
                <a:tc>
                  <a:txBody>
                    <a:bodyPr/>
                    <a:lstStyle/>
                    <a:p>
                      <a:pPr marL="0" lvl="0" indent="0" algn="l" rtl="0">
                        <a:spcBef>
                          <a:spcPts val="0"/>
                        </a:spcBef>
                        <a:spcAft>
                          <a:spcPts val="0"/>
                        </a:spcAft>
                        <a:buNone/>
                      </a:pPr>
                      <a:r>
                        <a:rPr lang="en" sz="1000">
                          <a:solidFill>
                            <a:schemeClr val="dk1"/>
                          </a:solidFill>
                        </a:rPr>
                        <a:t>All LEDs illuminate in the model when active.</a:t>
                      </a:r>
                      <a:endParaRPr sz="1000">
                        <a:solidFill>
                          <a:schemeClr val="dk1"/>
                        </a:solidFill>
                      </a:endParaRPr>
                    </a:p>
                    <a:p>
                      <a:pPr marL="0" lvl="0" indent="0" algn="l" rtl="0">
                        <a:spcBef>
                          <a:spcPts val="0"/>
                        </a:spcBef>
                        <a:spcAft>
                          <a:spcPts val="0"/>
                        </a:spcAft>
                        <a:buNone/>
                      </a:pPr>
                      <a:r>
                        <a:rPr lang="en" sz="1000">
                          <a:solidFill>
                            <a:schemeClr val="dk1"/>
                          </a:solidFill>
                        </a:rPr>
                        <a:t>LED on/off state can be controlled via PLC.</a:t>
                      </a:r>
                      <a:endParaRPr sz="1000">
                        <a:solidFill>
                          <a:schemeClr val="dk1"/>
                        </a:solidFill>
                      </a:endParaRPr>
                    </a:p>
                  </a:txBody>
                  <a:tcPr marL="91425" marR="91425" marT="91425" marB="91425"/>
                </a:tc>
                <a:extLst>
                  <a:ext uri="{0D108BD9-81ED-4DB2-BD59-A6C34878D82A}">
                    <a16:rowId xmlns:a16="http://schemas.microsoft.com/office/drawing/2014/main" val="10001"/>
                  </a:ext>
                </a:extLst>
              </a:tr>
              <a:tr h="500500">
                <a:tc>
                  <a:txBody>
                    <a:bodyPr/>
                    <a:lstStyle/>
                    <a:p>
                      <a:pPr marL="0" lvl="0" indent="0" algn="l" rtl="0">
                        <a:spcBef>
                          <a:spcPts val="0"/>
                        </a:spcBef>
                        <a:spcAft>
                          <a:spcPts val="0"/>
                        </a:spcAft>
                        <a:buNone/>
                      </a:pPr>
                      <a:r>
                        <a:rPr lang="en" sz="1000">
                          <a:solidFill>
                            <a:schemeClr val="dk1"/>
                          </a:solidFill>
                        </a:rPr>
                        <a:t>U07 - ScadaBr</a:t>
                      </a:r>
                      <a:endParaRPr sz="1000">
                        <a:solidFill>
                          <a:schemeClr val="dk1"/>
                        </a:solidFill>
                      </a:endParaRPr>
                    </a:p>
                  </a:txBody>
                  <a:tcPr marL="91425" marR="91425" marT="91425" marB="91425"/>
                </a:tc>
                <a:tc>
                  <a:txBody>
                    <a:bodyPr/>
                    <a:lstStyle/>
                    <a:p>
                      <a:pPr marL="0" lvl="0" indent="0" algn="l" rtl="0">
                        <a:spcBef>
                          <a:spcPts val="0"/>
                        </a:spcBef>
                        <a:spcAft>
                          <a:spcPts val="0"/>
                        </a:spcAft>
                        <a:buNone/>
                      </a:pPr>
                      <a:r>
                        <a:rPr lang="en" sz="1000">
                          <a:solidFill>
                            <a:schemeClr val="dk1"/>
                          </a:solidFill>
                        </a:rPr>
                        <a:t>Verify initial installation of ScadaBr on RaspberryPi 4.</a:t>
                      </a:r>
                      <a:endParaRPr sz="1000">
                        <a:solidFill>
                          <a:schemeClr val="dk1"/>
                        </a:solidFill>
                      </a:endParaRPr>
                    </a:p>
                  </a:txBody>
                  <a:tcPr marL="91425" marR="91425" marT="91425" marB="91425"/>
                </a:tc>
                <a:tc>
                  <a:txBody>
                    <a:bodyPr/>
                    <a:lstStyle/>
                    <a:p>
                      <a:pPr marL="0" lvl="0" indent="0" algn="l" rtl="0">
                        <a:spcBef>
                          <a:spcPts val="0"/>
                        </a:spcBef>
                        <a:spcAft>
                          <a:spcPts val="0"/>
                        </a:spcAft>
                        <a:buNone/>
                      </a:pPr>
                      <a:r>
                        <a:rPr lang="en" sz="1000">
                          <a:solidFill>
                            <a:schemeClr val="dk1"/>
                          </a:solidFill>
                        </a:rPr>
                        <a:t>Software deploys, boots, and runs without error on the target platform.</a:t>
                      </a:r>
                      <a:endParaRPr sz="1000">
                        <a:solidFill>
                          <a:schemeClr val="dk1"/>
                        </a:solidFill>
                      </a:endParaRPr>
                    </a:p>
                  </a:txBody>
                  <a:tcPr marL="91425" marR="91425" marT="91425" marB="91425"/>
                </a:tc>
                <a:extLst>
                  <a:ext uri="{0D108BD9-81ED-4DB2-BD59-A6C34878D82A}">
                    <a16:rowId xmlns:a16="http://schemas.microsoft.com/office/drawing/2014/main" val="10002"/>
                  </a:ext>
                </a:extLst>
              </a:tr>
              <a:tr h="500500">
                <a:tc>
                  <a:txBody>
                    <a:bodyPr/>
                    <a:lstStyle/>
                    <a:p>
                      <a:pPr marL="0" lvl="0" indent="0" algn="l" rtl="0">
                        <a:spcBef>
                          <a:spcPts val="0"/>
                        </a:spcBef>
                        <a:spcAft>
                          <a:spcPts val="0"/>
                        </a:spcAft>
                        <a:buNone/>
                      </a:pPr>
                      <a:r>
                        <a:rPr lang="en" sz="1000">
                          <a:solidFill>
                            <a:schemeClr val="dk1"/>
                          </a:solidFill>
                        </a:rPr>
                        <a:t>U08 - OpenPLC</a:t>
                      </a:r>
                      <a:endParaRPr sz="1000">
                        <a:solidFill>
                          <a:schemeClr val="dk1"/>
                        </a:solidFill>
                      </a:endParaRPr>
                    </a:p>
                  </a:txBody>
                  <a:tcPr marL="91425" marR="91425" marT="91425" marB="91425"/>
                </a:tc>
                <a:tc>
                  <a:txBody>
                    <a:bodyPr/>
                    <a:lstStyle/>
                    <a:p>
                      <a:pPr marL="0" lvl="0" indent="0" algn="l" rtl="0">
                        <a:spcBef>
                          <a:spcPts val="0"/>
                        </a:spcBef>
                        <a:spcAft>
                          <a:spcPts val="0"/>
                        </a:spcAft>
                        <a:buNone/>
                      </a:pPr>
                      <a:r>
                        <a:rPr lang="en" sz="1000">
                          <a:solidFill>
                            <a:schemeClr val="dk1"/>
                          </a:solidFill>
                        </a:rPr>
                        <a:t>Verify initial installation of OpenPLC on Arduino Mega 2560r3</a:t>
                      </a:r>
                      <a:endParaRPr sz="1000">
                        <a:solidFill>
                          <a:schemeClr val="dk1"/>
                        </a:solidFill>
                      </a:endParaRPr>
                    </a:p>
                  </a:txBody>
                  <a:tcPr marL="91425" marR="91425" marT="91425" marB="91425"/>
                </a:tc>
                <a:tc>
                  <a:txBody>
                    <a:bodyPr/>
                    <a:lstStyle/>
                    <a:p>
                      <a:pPr marL="0" lvl="0" indent="0" algn="l" rtl="0">
                        <a:spcBef>
                          <a:spcPts val="0"/>
                        </a:spcBef>
                        <a:spcAft>
                          <a:spcPts val="0"/>
                        </a:spcAft>
                        <a:buNone/>
                      </a:pPr>
                      <a:r>
                        <a:rPr lang="en" sz="1000">
                          <a:solidFill>
                            <a:schemeClr val="dk1"/>
                          </a:solidFill>
                        </a:rPr>
                        <a:t>Software deploys, boots, and runs without error on the target platform.</a:t>
                      </a:r>
                      <a:endParaRPr sz="1000">
                        <a:solidFill>
                          <a:schemeClr val="dk1"/>
                        </a:solidFill>
                      </a:endParaRPr>
                    </a:p>
                  </a:txBody>
                  <a:tcPr marL="91425" marR="91425" marT="91425" marB="91425"/>
                </a:tc>
                <a:extLst>
                  <a:ext uri="{0D108BD9-81ED-4DB2-BD59-A6C34878D82A}">
                    <a16:rowId xmlns:a16="http://schemas.microsoft.com/office/drawing/2014/main" val="10003"/>
                  </a:ext>
                </a:extLst>
              </a:tr>
              <a:tr h="500500">
                <a:tc>
                  <a:txBody>
                    <a:bodyPr/>
                    <a:lstStyle/>
                    <a:p>
                      <a:pPr marL="0" lvl="0" indent="0" algn="l" rtl="0">
                        <a:spcBef>
                          <a:spcPts val="0"/>
                        </a:spcBef>
                        <a:spcAft>
                          <a:spcPts val="0"/>
                        </a:spcAft>
                        <a:buNone/>
                      </a:pPr>
                      <a:r>
                        <a:rPr lang="en" sz="1000">
                          <a:solidFill>
                            <a:schemeClr val="dk1"/>
                          </a:solidFill>
                        </a:rPr>
                        <a:t>U09 - HMI Display</a:t>
                      </a:r>
                      <a:endParaRPr sz="1000">
                        <a:solidFill>
                          <a:schemeClr val="dk1"/>
                        </a:solidFill>
                      </a:endParaRPr>
                    </a:p>
                  </a:txBody>
                  <a:tcPr marL="91425" marR="91425" marT="91425" marB="91425"/>
                </a:tc>
                <a:tc>
                  <a:txBody>
                    <a:bodyPr/>
                    <a:lstStyle/>
                    <a:p>
                      <a:pPr marL="0" lvl="0" indent="0" algn="l" rtl="0">
                        <a:spcBef>
                          <a:spcPts val="0"/>
                        </a:spcBef>
                        <a:spcAft>
                          <a:spcPts val="0"/>
                        </a:spcAft>
                        <a:buNone/>
                      </a:pPr>
                      <a:r>
                        <a:rPr lang="en" sz="1000">
                          <a:solidFill>
                            <a:schemeClr val="dk1"/>
                          </a:solidFill>
                        </a:rPr>
                        <a:t>Verify correct functionality of the Human-Machine Interface screen.</a:t>
                      </a:r>
                      <a:endParaRPr sz="1000">
                        <a:solidFill>
                          <a:schemeClr val="dk1"/>
                        </a:solidFill>
                      </a:endParaRPr>
                    </a:p>
                  </a:txBody>
                  <a:tcPr marL="91425" marR="91425" marT="91425" marB="91425"/>
                </a:tc>
                <a:tc>
                  <a:txBody>
                    <a:bodyPr/>
                    <a:lstStyle/>
                    <a:p>
                      <a:pPr marL="0" lvl="0" indent="0" algn="l" rtl="0">
                        <a:spcBef>
                          <a:spcPts val="0"/>
                        </a:spcBef>
                        <a:spcAft>
                          <a:spcPts val="0"/>
                        </a:spcAft>
                        <a:buNone/>
                      </a:pPr>
                      <a:r>
                        <a:rPr lang="en" sz="1000">
                          <a:solidFill>
                            <a:schemeClr val="dk1"/>
                          </a:solidFill>
                        </a:rPr>
                        <a:t>HMI correctly displays the system status from ScadaBr without error.</a:t>
                      </a:r>
                      <a:endParaRPr sz="1000">
                        <a:solidFill>
                          <a:schemeClr val="dk1"/>
                        </a:solidFill>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417"/>
        <p:cNvGrpSpPr/>
        <p:nvPr/>
      </p:nvGrpSpPr>
      <p:grpSpPr>
        <a:xfrm>
          <a:off x="0" y="0"/>
          <a:ext cx="0" cy="0"/>
          <a:chOff x="0" y="0"/>
          <a:chExt cx="0" cy="0"/>
        </a:xfrm>
      </p:grpSpPr>
      <p:sp>
        <p:nvSpPr>
          <p:cNvPr id="418" name="Google Shape;418;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20" b="1"/>
              <a:t>Testing Plan - Integration Tests</a:t>
            </a:r>
            <a:endParaRPr sz="3220" b="1">
              <a:latin typeface="Arial"/>
              <a:ea typeface="Arial"/>
              <a:cs typeface="Arial"/>
              <a:sym typeface="Arial"/>
            </a:endParaRPr>
          </a:p>
        </p:txBody>
      </p:sp>
      <p:graphicFrame>
        <p:nvGraphicFramePr>
          <p:cNvPr id="419" name="Google Shape;419;p45"/>
          <p:cNvGraphicFramePr/>
          <p:nvPr/>
        </p:nvGraphicFramePr>
        <p:xfrm>
          <a:off x="952500" y="1292450"/>
          <a:ext cx="7239000" cy="2280750"/>
        </p:xfrm>
        <a:graphic>
          <a:graphicData uri="http://schemas.openxmlformats.org/drawingml/2006/table">
            <a:tbl>
              <a:tblPr>
                <a:noFill/>
                <a:tableStyleId>{223DEB76-DAFA-4AE0-B412-89A3025F556B}</a:tableStyleId>
              </a:tblPr>
              <a:tblGrid>
                <a:gridCol w="2030400">
                  <a:extLst>
                    <a:ext uri="{9D8B030D-6E8A-4147-A177-3AD203B41FA5}">
                      <a16:colId xmlns:a16="http://schemas.microsoft.com/office/drawing/2014/main" val="20000"/>
                    </a:ext>
                  </a:extLst>
                </a:gridCol>
                <a:gridCol w="2661700">
                  <a:extLst>
                    <a:ext uri="{9D8B030D-6E8A-4147-A177-3AD203B41FA5}">
                      <a16:colId xmlns:a16="http://schemas.microsoft.com/office/drawing/2014/main" val="20001"/>
                    </a:ext>
                  </a:extLst>
                </a:gridCol>
                <a:gridCol w="2546900">
                  <a:extLst>
                    <a:ext uri="{9D8B030D-6E8A-4147-A177-3AD203B41FA5}">
                      <a16:colId xmlns:a16="http://schemas.microsoft.com/office/drawing/2014/main" val="20002"/>
                    </a:ext>
                  </a:extLst>
                </a:gridCol>
              </a:tblGrid>
              <a:tr h="391050">
                <a:tc>
                  <a:txBody>
                    <a:bodyPr/>
                    <a:lstStyle/>
                    <a:p>
                      <a:pPr marL="0" lvl="0" indent="0" algn="l" rtl="0">
                        <a:spcBef>
                          <a:spcPts val="0"/>
                        </a:spcBef>
                        <a:spcAft>
                          <a:spcPts val="0"/>
                        </a:spcAft>
                        <a:buNone/>
                      </a:pPr>
                      <a:r>
                        <a:rPr lang="en" sz="1200" b="1">
                          <a:solidFill>
                            <a:schemeClr val="dk1"/>
                          </a:solidFill>
                        </a:rPr>
                        <a:t>Component</a:t>
                      </a:r>
                      <a:endParaRPr sz="1200" b="1">
                        <a:solidFill>
                          <a:schemeClr val="dk1"/>
                        </a:solidFill>
                      </a:endParaRPr>
                    </a:p>
                  </a:txBody>
                  <a:tcPr marL="91425" marR="91425" marT="91425" marB="91425"/>
                </a:tc>
                <a:tc>
                  <a:txBody>
                    <a:bodyPr/>
                    <a:lstStyle/>
                    <a:p>
                      <a:pPr marL="0" lvl="0" indent="0" algn="l" rtl="0">
                        <a:spcBef>
                          <a:spcPts val="0"/>
                        </a:spcBef>
                        <a:spcAft>
                          <a:spcPts val="0"/>
                        </a:spcAft>
                        <a:buNone/>
                      </a:pPr>
                      <a:r>
                        <a:rPr lang="en" sz="1200" b="1">
                          <a:solidFill>
                            <a:schemeClr val="dk1"/>
                          </a:solidFill>
                        </a:rPr>
                        <a:t>Purpose of Test</a:t>
                      </a:r>
                      <a:endParaRPr sz="1200" b="1">
                        <a:solidFill>
                          <a:schemeClr val="dk1"/>
                        </a:solidFill>
                      </a:endParaRPr>
                    </a:p>
                  </a:txBody>
                  <a:tcPr marL="91425" marR="91425" marT="91425" marB="91425"/>
                </a:tc>
                <a:tc>
                  <a:txBody>
                    <a:bodyPr/>
                    <a:lstStyle/>
                    <a:p>
                      <a:pPr marL="0" lvl="0" indent="0" algn="l" rtl="0">
                        <a:spcBef>
                          <a:spcPts val="0"/>
                        </a:spcBef>
                        <a:spcAft>
                          <a:spcPts val="0"/>
                        </a:spcAft>
                        <a:buNone/>
                      </a:pPr>
                      <a:r>
                        <a:rPr lang="en" sz="1200" b="1">
                          <a:solidFill>
                            <a:schemeClr val="dk1"/>
                          </a:solidFill>
                        </a:rPr>
                        <a:t>Pass Conditions</a:t>
                      </a:r>
                      <a:endParaRPr sz="1200" b="1">
                        <a:solidFill>
                          <a:schemeClr val="dk1"/>
                        </a:solidFill>
                      </a:endParaRPr>
                    </a:p>
                  </a:txBody>
                  <a:tcPr marL="91425" marR="91425" marT="91425" marB="91425"/>
                </a:tc>
                <a:extLst>
                  <a:ext uri="{0D108BD9-81ED-4DB2-BD59-A6C34878D82A}">
                    <a16:rowId xmlns:a16="http://schemas.microsoft.com/office/drawing/2014/main" val="10000"/>
                  </a:ext>
                </a:extLst>
              </a:tr>
              <a:tr h="500500">
                <a:tc>
                  <a:txBody>
                    <a:bodyPr/>
                    <a:lstStyle/>
                    <a:p>
                      <a:pPr marL="0" lvl="0" indent="0" algn="l" rtl="0">
                        <a:spcBef>
                          <a:spcPts val="0"/>
                        </a:spcBef>
                        <a:spcAft>
                          <a:spcPts val="0"/>
                        </a:spcAft>
                        <a:buNone/>
                      </a:pPr>
                      <a:r>
                        <a:rPr lang="en" sz="1000">
                          <a:solidFill>
                            <a:schemeClr val="dk1"/>
                          </a:solidFill>
                        </a:rPr>
                        <a:t>I01 - OpenPLC-ScadaBr</a:t>
                      </a:r>
                      <a:endParaRPr sz="1000">
                        <a:solidFill>
                          <a:schemeClr val="dk1"/>
                        </a:solidFill>
                      </a:endParaRPr>
                    </a:p>
                  </a:txBody>
                  <a:tcPr marL="91425" marR="91425" marT="91425" marB="91425"/>
                </a:tc>
                <a:tc>
                  <a:txBody>
                    <a:bodyPr/>
                    <a:lstStyle/>
                    <a:p>
                      <a:pPr marL="0" lvl="0" indent="0" algn="l" rtl="0">
                        <a:spcBef>
                          <a:spcPts val="0"/>
                        </a:spcBef>
                        <a:spcAft>
                          <a:spcPts val="0"/>
                        </a:spcAft>
                        <a:buNone/>
                      </a:pPr>
                      <a:r>
                        <a:rPr lang="en" sz="1000">
                          <a:solidFill>
                            <a:schemeClr val="dk1"/>
                          </a:solidFill>
                        </a:rPr>
                        <a:t>Verify communication and control functionality between OpenPLC and ScadaBr.</a:t>
                      </a:r>
                      <a:endParaRPr sz="1000">
                        <a:solidFill>
                          <a:schemeClr val="dk1"/>
                        </a:solidFill>
                      </a:endParaRPr>
                    </a:p>
                  </a:txBody>
                  <a:tcPr marL="91425" marR="91425" marT="91425" marB="91425"/>
                </a:tc>
                <a:tc>
                  <a:txBody>
                    <a:bodyPr/>
                    <a:lstStyle/>
                    <a:p>
                      <a:pPr marL="0" lvl="0" indent="0" algn="l" rtl="0">
                        <a:spcBef>
                          <a:spcPts val="0"/>
                        </a:spcBef>
                        <a:spcAft>
                          <a:spcPts val="0"/>
                        </a:spcAft>
                        <a:buNone/>
                      </a:pPr>
                      <a:r>
                        <a:rPr lang="en" sz="1000">
                          <a:solidFill>
                            <a:schemeClr val="dk1"/>
                          </a:solidFill>
                        </a:rPr>
                        <a:t>ScadaBr correctly reports the current sensor status.</a:t>
                      </a:r>
                      <a:endParaRPr sz="1000">
                        <a:solidFill>
                          <a:schemeClr val="dk1"/>
                        </a:solidFill>
                      </a:endParaRPr>
                    </a:p>
                    <a:p>
                      <a:pPr marL="0" lvl="0" indent="0" algn="l" rtl="0">
                        <a:spcBef>
                          <a:spcPts val="0"/>
                        </a:spcBef>
                        <a:spcAft>
                          <a:spcPts val="0"/>
                        </a:spcAft>
                        <a:buNone/>
                      </a:pPr>
                      <a:r>
                        <a:rPr lang="en" sz="1000">
                          <a:solidFill>
                            <a:schemeClr val="dk1"/>
                          </a:solidFill>
                        </a:rPr>
                        <a:t>OpenPLC correctly executes commands sent from ScadaBr.</a:t>
                      </a:r>
                      <a:endParaRPr sz="1000">
                        <a:solidFill>
                          <a:schemeClr val="dk1"/>
                        </a:solidFill>
                      </a:endParaRPr>
                    </a:p>
                    <a:p>
                      <a:pPr marL="0" lvl="0" indent="0" algn="l" rtl="0">
                        <a:spcBef>
                          <a:spcPts val="0"/>
                        </a:spcBef>
                        <a:spcAft>
                          <a:spcPts val="0"/>
                        </a:spcAft>
                        <a:buNone/>
                      </a:pPr>
                      <a:r>
                        <a:rPr lang="en" sz="1000">
                          <a:solidFill>
                            <a:schemeClr val="dk1"/>
                          </a:solidFill>
                        </a:rPr>
                        <a:t>ScadaBr correctly reflects changes in sensor status with minimal delay.</a:t>
                      </a:r>
                      <a:endParaRPr sz="1000">
                        <a:solidFill>
                          <a:schemeClr val="dk1"/>
                        </a:solidFill>
                      </a:endParaRPr>
                    </a:p>
                  </a:txBody>
                  <a:tcPr marL="91425" marR="91425" marT="91425" marB="91425"/>
                </a:tc>
                <a:extLst>
                  <a:ext uri="{0D108BD9-81ED-4DB2-BD59-A6C34878D82A}">
                    <a16:rowId xmlns:a16="http://schemas.microsoft.com/office/drawing/2014/main" val="10001"/>
                  </a:ext>
                </a:extLst>
              </a:tr>
              <a:tr h="500500">
                <a:tc>
                  <a:txBody>
                    <a:bodyPr/>
                    <a:lstStyle/>
                    <a:p>
                      <a:pPr marL="0" lvl="0" indent="0" algn="l" rtl="0">
                        <a:spcBef>
                          <a:spcPts val="0"/>
                        </a:spcBef>
                        <a:spcAft>
                          <a:spcPts val="0"/>
                        </a:spcAft>
                        <a:buNone/>
                      </a:pPr>
                      <a:r>
                        <a:rPr lang="en" sz="1000">
                          <a:solidFill>
                            <a:schemeClr val="dk1"/>
                          </a:solidFill>
                        </a:rPr>
                        <a:t>I02 - HMI-ScadaBr</a:t>
                      </a:r>
                      <a:endParaRPr sz="1000">
                        <a:solidFill>
                          <a:schemeClr val="dk1"/>
                        </a:solidFill>
                      </a:endParaRPr>
                    </a:p>
                  </a:txBody>
                  <a:tcPr marL="91425" marR="91425" marT="91425" marB="91425"/>
                </a:tc>
                <a:tc>
                  <a:txBody>
                    <a:bodyPr/>
                    <a:lstStyle/>
                    <a:p>
                      <a:pPr marL="0" lvl="0" indent="0" algn="l" rtl="0">
                        <a:spcBef>
                          <a:spcPts val="0"/>
                        </a:spcBef>
                        <a:spcAft>
                          <a:spcPts val="0"/>
                        </a:spcAft>
                        <a:buNone/>
                      </a:pPr>
                      <a:r>
                        <a:rPr lang="en" sz="1000">
                          <a:solidFill>
                            <a:schemeClr val="dk1"/>
                          </a:solidFill>
                        </a:rPr>
                        <a:t>Verify correct functionality of the HMI.</a:t>
                      </a:r>
                      <a:endParaRPr sz="1000">
                        <a:solidFill>
                          <a:schemeClr val="dk1"/>
                        </a:solidFill>
                      </a:endParaRPr>
                    </a:p>
                  </a:txBody>
                  <a:tcPr marL="91425" marR="91425" marT="91425" marB="91425"/>
                </a:tc>
                <a:tc>
                  <a:txBody>
                    <a:bodyPr/>
                    <a:lstStyle/>
                    <a:p>
                      <a:pPr marL="0" lvl="0" indent="0" algn="l" rtl="0">
                        <a:spcBef>
                          <a:spcPts val="0"/>
                        </a:spcBef>
                        <a:spcAft>
                          <a:spcPts val="0"/>
                        </a:spcAft>
                        <a:buNone/>
                      </a:pPr>
                      <a:r>
                        <a:rPr lang="en" sz="1000">
                          <a:solidFill>
                            <a:schemeClr val="dk1"/>
                          </a:solidFill>
                        </a:rPr>
                        <a:t>HMI correctly allows control input to ScadaBr.</a:t>
                      </a:r>
                      <a:endParaRPr sz="1000">
                        <a:solidFill>
                          <a:schemeClr val="dk1"/>
                        </a:solidFill>
                      </a:endParaRPr>
                    </a:p>
                    <a:p>
                      <a:pPr marL="0" lvl="0" indent="0" algn="l" rtl="0">
                        <a:spcBef>
                          <a:spcPts val="0"/>
                        </a:spcBef>
                        <a:spcAft>
                          <a:spcPts val="0"/>
                        </a:spcAft>
                        <a:buNone/>
                      </a:pPr>
                      <a:r>
                        <a:rPr lang="en" sz="1000">
                          <a:solidFill>
                            <a:schemeClr val="dk1"/>
                          </a:solidFill>
                        </a:rPr>
                        <a:t>HMI correctly reports changes in system status to the user.</a:t>
                      </a:r>
                      <a:endParaRPr sz="1000">
                        <a:solidFill>
                          <a:schemeClr val="dk1"/>
                        </a:solidFill>
                      </a:endParaRPr>
                    </a:p>
                  </a:txBody>
                  <a:tcPr marL="91425" marR="91425" marT="91425" marB="91425"/>
                </a:tc>
                <a:extLst>
                  <a:ext uri="{0D108BD9-81ED-4DB2-BD59-A6C34878D82A}">
                    <a16:rowId xmlns:a16="http://schemas.microsoft.com/office/drawing/2014/main" val="10002"/>
                  </a:ext>
                </a:extLst>
              </a:tr>
            </a:tbl>
          </a:graphicData>
        </a:graphic>
      </p:graphicFrame>
      <p:sp>
        <p:nvSpPr>
          <p:cNvPr id="420" name="Google Shape;420;p45"/>
          <p:cNvSpPr txBox="1"/>
          <p:nvPr/>
        </p:nvSpPr>
        <p:spPr>
          <a:xfrm>
            <a:off x="952500" y="3711150"/>
            <a:ext cx="7239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rPr>
              <a:t>Regression testing will be performed on all components as each subsystem is integrated into the overall model.</a:t>
            </a:r>
            <a:endParaRPr>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424"/>
        <p:cNvGrpSpPr/>
        <p:nvPr/>
      </p:nvGrpSpPr>
      <p:grpSpPr>
        <a:xfrm>
          <a:off x="0" y="0"/>
          <a:ext cx="0" cy="0"/>
          <a:chOff x="0" y="0"/>
          <a:chExt cx="0" cy="0"/>
        </a:xfrm>
      </p:grpSpPr>
      <p:sp>
        <p:nvSpPr>
          <p:cNvPr id="425" name="Google Shape;425;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20" b="1"/>
              <a:t>Testing Plan - Cybersecurity</a:t>
            </a:r>
            <a:endParaRPr sz="3220" b="1">
              <a:latin typeface="Arial"/>
              <a:ea typeface="Arial"/>
              <a:cs typeface="Arial"/>
              <a:sym typeface="Arial"/>
            </a:endParaRPr>
          </a:p>
        </p:txBody>
      </p:sp>
      <p:graphicFrame>
        <p:nvGraphicFramePr>
          <p:cNvPr id="426" name="Google Shape;426;p46"/>
          <p:cNvGraphicFramePr/>
          <p:nvPr/>
        </p:nvGraphicFramePr>
        <p:xfrm>
          <a:off x="952500" y="1292450"/>
          <a:ext cx="7239000" cy="2951250"/>
        </p:xfrm>
        <a:graphic>
          <a:graphicData uri="http://schemas.openxmlformats.org/drawingml/2006/table">
            <a:tbl>
              <a:tblPr>
                <a:noFill/>
                <a:tableStyleId>{223DEB76-DAFA-4AE0-B412-89A3025F556B}</a:tableStyleId>
              </a:tblPr>
              <a:tblGrid>
                <a:gridCol w="2030400">
                  <a:extLst>
                    <a:ext uri="{9D8B030D-6E8A-4147-A177-3AD203B41FA5}">
                      <a16:colId xmlns:a16="http://schemas.microsoft.com/office/drawing/2014/main" val="20000"/>
                    </a:ext>
                  </a:extLst>
                </a:gridCol>
                <a:gridCol w="2661700">
                  <a:extLst>
                    <a:ext uri="{9D8B030D-6E8A-4147-A177-3AD203B41FA5}">
                      <a16:colId xmlns:a16="http://schemas.microsoft.com/office/drawing/2014/main" val="20001"/>
                    </a:ext>
                  </a:extLst>
                </a:gridCol>
                <a:gridCol w="2546900">
                  <a:extLst>
                    <a:ext uri="{9D8B030D-6E8A-4147-A177-3AD203B41FA5}">
                      <a16:colId xmlns:a16="http://schemas.microsoft.com/office/drawing/2014/main" val="20002"/>
                    </a:ext>
                  </a:extLst>
                </a:gridCol>
              </a:tblGrid>
              <a:tr h="391050">
                <a:tc>
                  <a:txBody>
                    <a:bodyPr/>
                    <a:lstStyle/>
                    <a:p>
                      <a:pPr marL="0" lvl="0" indent="0" algn="l" rtl="0">
                        <a:spcBef>
                          <a:spcPts val="0"/>
                        </a:spcBef>
                        <a:spcAft>
                          <a:spcPts val="0"/>
                        </a:spcAft>
                        <a:buNone/>
                      </a:pPr>
                      <a:r>
                        <a:rPr lang="en" sz="1200" b="1">
                          <a:solidFill>
                            <a:schemeClr val="dk1"/>
                          </a:solidFill>
                        </a:rPr>
                        <a:t>Component</a:t>
                      </a:r>
                      <a:endParaRPr sz="1200" b="1">
                        <a:solidFill>
                          <a:schemeClr val="dk1"/>
                        </a:solidFill>
                      </a:endParaRPr>
                    </a:p>
                  </a:txBody>
                  <a:tcPr marL="91425" marR="91425" marT="91425" marB="91425"/>
                </a:tc>
                <a:tc>
                  <a:txBody>
                    <a:bodyPr/>
                    <a:lstStyle/>
                    <a:p>
                      <a:pPr marL="0" lvl="0" indent="0" algn="l" rtl="0">
                        <a:spcBef>
                          <a:spcPts val="0"/>
                        </a:spcBef>
                        <a:spcAft>
                          <a:spcPts val="0"/>
                        </a:spcAft>
                        <a:buNone/>
                      </a:pPr>
                      <a:r>
                        <a:rPr lang="en" sz="1200" b="1">
                          <a:solidFill>
                            <a:schemeClr val="dk1"/>
                          </a:solidFill>
                        </a:rPr>
                        <a:t>Purpose of Test</a:t>
                      </a:r>
                      <a:endParaRPr sz="1200" b="1">
                        <a:solidFill>
                          <a:schemeClr val="dk1"/>
                        </a:solidFill>
                      </a:endParaRPr>
                    </a:p>
                  </a:txBody>
                  <a:tcPr marL="91425" marR="91425" marT="91425" marB="91425"/>
                </a:tc>
                <a:tc>
                  <a:txBody>
                    <a:bodyPr/>
                    <a:lstStyle/>
                    <a:p>
                      <a:pPr marL="0" lvl="0" indent="0" algn="l" rtl="0">
                        <a:spcBef>
                          <a:spcPts val="0"/>
                        </a:spcBef>
                        <a:spcAft>
                          <a:spcPts val="0"/>
                        </a:spcAft>
                        <a:buNone/>
                      </a:pPr>
                      <a:r>
                        <a:rPr lang="en" sz="1200" b="1">
                          <a:solidFill>
                            <a:schemeClr val="dk1"/>
                          </a:solidFill>
                        </a:rPr>
                        <a:t>Pass Conditions</a:t>
                      </a:r>
                      <a:endParaRPr sz="1200" b="1">
                        <a:solidFill>
                          <a:schemeClr val="dk1"/>
                        </a:solidFill>
                      </a:endParaRPr>
                    </a:p>
                  </a:txBody>
                  <a:tcPr marL="91425" marR="91425" marT="91425" marB="91425"/>
                </a:tc>
                <a:extLst>
                  <a:ext uri="{0D108BD9-81ED-4DB2-BD59-A6C34878D82A}">
                    <a16:rowId xmlns:a16="http://schemas.microsoft.com/office/drawing/2014/main" val="10000"/>
                  </a:ext>
                </a:extLst>
              </a:tr>
              <a:tr h="500500">
                <a:tc>
                  <a:txBody>
                    <a:bodyPr/>
                    <a:lstStyle/>
                    <a:p>
                      <a:pPr marL="0" lvl="0" indent="0" algn="l" rtl="0">
                        <a:spcBef>
                          <a:spcPts val="0"/>
                        </a:spcBef>
                        <a:spcAft>
                          <a:spcPts val="0"/>
                        </a:spcAft>
                        <a:buNone/>
                      </a:pPr>
                      <a:r>
                        <a:rPr lang="en" sz="1000">
                          <a:solidFill>
                            <a:schemeClr val="dk1"/>
                          </a:solidFill>
                        </a:rPr>
                        <a:t>C01 - DoS Attack</a:t>
                      </a:r>
                      <a:endParaRPr sz="1000">
                        <a:solidFill>
                          <a:schemeClr val="dk1"/>
                        </a:solidFill>
                      </a:endParaRPr>
                    </a:p>
                  </a:txBody>
                  <a:tcPr marL="91425" marR="91425" marT="91425" marB="91425"/>
                </a:tc>
                <a:tc>
                  <a:txBody>
                    <a:bodyPr/>
                    <a:lstStyle/>
                    <a:p>
                      <a:pPr marL="0" lvl="0" indent="0" algn="l" rtl="0">
                        <a:spcBef>
                          <a:spcPts val="0"/>
                        </a:spcBef>
                        <a:spcAft>
                          <a:spcPts val="0"/>
                        </a:spcAft>
                        <a:buNone/>
                      </a:pPr>
                      <a:r>
                        <a:rPr lang="en" sz="1000">
                          <a:solidFill>
                            <a:schemeClr val="dk1"/>
                          </a:solidFill>
                        </a:rPr>
                        <a:t>Verify/Demonstrate a denial-of-service attack against the system.</a:t>
                      </a:r>
                      <a:endParaRPr sz="1000">
                        <a:solidFill>
                          <a:schemeClr val="dk1"/>
                        </a:solidFill>
                      </a:endParaRPr>
                    </a:p>
                  </a:txBody>
                  <a:tcPr marL="91425" marR="91425" marT="91425" marB="91425"/>
                </a:tc>
                <a:tc>
                  <a:txBody>
                    <a:bodyPr/>
                    <a:lstStyle/>
                    <a:p>
                      <a:pPr marL="0" lvl="0" indent="0" algn="l" rtl="0">
                        <a:spcBef>
                          <a:spcPts val="0"/>
                        </a:spcBef>
                        <a:spcAft>
                          <a:spcPts val="0"/>
                        </a:spcAft>
                        <a:buNone/>
                      </a:pPr>
                      <a:r>
                        <a:rPr lang="en" sz="1000">
                          <a:solidFill>
                            <a:schemeClr val="dk1"/>
                          </a:solidFill>
                        </a:rPr>
                        <a:t>Deployed attack successfully prevents or disrupts user control of the system components.</a:t>
                      </a:r>
                      <a:endParaRPr sz="1000">
                        <a:solidFill>
                          <a:schemeClr val="dk1"/>
                        </a:solidFill>
                      </a:endParaRPr>
                    </a:p>
                  </a:txBody>
                  <a:tcPr marL="91425" marR="91425" marT="91425" marB="91425"/>
                </a:tc>
                <a:extLst>
                  <a:ext uri="{0D108BD9-81ED-4DB2-BD59-A6C34878D82A}">
                    <a16:rowId xmlns:a16="http://schemas.microsoft.com/office/drawing/2014/main" val="10001"/>
                  </a:ext>
                </a:extLst>
              </a:tr>
              <a:tr h="500500">
                <a:tc>
                  <a:txBody>
                    <a:bodyPr/>
                    <a:lstStyle/>
                    <a:p>
                      <a:pPr marL="0" lvl="0" indent="0" algn="l" rtl="0">
                        <a:spcBef>
                          <a:spcPts val="0"/>
                        </a:spcBef>
                        <a:spcAft>
                          <a:spcPts val="0"/>
                        </a:spcAft>
                        <a:buNone/>
                      </a:pPr>
                      <a:r>
                        <a:rPr lang="en" sz="1000">
                          <a:solidFill>
                            <a:schemeClr val="dk1"/>
                          </a:solidFill>
                        </a:rPr>
                        <a:t>C02 - Spoofing Attack</a:t>
                      </a:r>
                      <a:endParaRPr sz="1000">
                        <a:solidFill>
                          <a:schemeClr val="dk1"/>
                        </a:solidFill>
                      </a:endParaRPr>
                    </a:p>
                  </a:txBody>
                  <a:tcPr marL="91425" marR="91425" marT="91425" marB="91425"/>
                </a:tc>
                <a:tc>
                  <a:txBody>
                    <a:bodyPr/>
                    <a:lstStyle/>
                    <a:p>
                      <a:pPr marL="0" lvl="0" indent="0" algn="l" rtl="0">
                        <a:spcBef>
                          <a:spcPts val="0"/>
                        </a:spcBef>
                        <a:spcAft>
                          <a:spcPts val="0"/>
                        </a:spcAft>
                        <a:buNone/>
                      </a:pPr>
                      <a:r>
                        <a:rPr lang="en" sz="1000">
                          <a:solidFill>
                            <a:schemeClr val="dk1"/>
                          </a:solidFill>
                        </a:rPr>
                        <a:t>Verify/Demonstrate a command spoofing attack against the system.</a:t>
                      </a:r>
                      <a:endParaRPr sz="1000">
                        <a:solidFill>
                          <a:schemeClr val="dk1"/>
                        </a:solidFill>
                      </a:endParaRPr>
                    </a:p>
                  </a:txBody>
                  <a:tcPr marL="91425" marR="91425" marT="91425" marB="91425"/>
                </a:tc>
                <a:tc>
                  <a:txBody>
                    <a:bodyPr/>
                    <a:lstStyle/>
                    <a:p>
                      <a:pPr marL="0" lvl="0" indent="0" algn="l" rtl="0">
                        <a:spcBef>
                          <a:spcPts val="0"/>
                        </a:spcBef>
                        <a:spcAft>
                          <a:spcPts val="0"/>
                        </a:spcAft>
                        <a:buNone/>
                      </a:pPr>
                      <a:r>
                        <a:rPr lang="en" sz="1000">
                          <a:solidFill>
                            <a:schemeClr val="dk1"/>
                          </a:solidFill>
                        </a:rPr>
                        <a:t>Deployed attack is able to successfully issue unauthorized commands that are then executed by the system.</a:t>
                      </a:r>
                      <a:endParaRPr sz="1000">
                        <a:solidFill>
                          <a:schemeClr val="dk1"/>
                        </a:solidFill>
                      </a:endParaRPr>
                    </a:p>
                  </a:txBody>
                  <a:tcPr marL="91425" marR="91425" marT="91425" marB="91425"/>
                </a:tc>
                <a:extLst>
                  <a:ext uri="{0D108BD9-81ED-4DB2-BD59-A6C34878D82A}">
                    <a16:rowId xmlns:a16="http://schemas.microsoft.com/office/drawing/2014/main" val="10002"/>
                  </a:ext>
                </a:extLst>
              </a:tr>
              <a:tr h="500500">
                <a:tc>
                  <a:txBody>
                    <a:bodyPr/>
                    <a:lstStyle/>
                    <a:p>
                      <a:pPr marL="0" lvl="0" indent="0" algn="l" rtl="0">
                        <a:spcBef>
                          <a:spcPts val="0"/>
                        </a:spcBef>
                        <a:spcAft>
                          <a:spcPts val="0"/>
                        </a:spcAft>
                        <a:buNone/>
                      </a:pPr>
                      <a:r>
                        <a:rPr lang="en" sz="1000">
                          <a:solidFill>
                            <a:schemeClr val="dk1"/>
                          </a:solidFill>
                        </a:rPr>
                        <a:t>C03 - DoS Mitigation</a:t>
                      </a:r>
                      <a:endParaRPr sz="1000">
                        <a:solidFill>
                          <a:schemeClr val="dk1"/>
                        </a:solidFill>
                      </a:endParaRPr>
                    </a:p>
                  </a:txBody>
                  <a:tcPr marL="91425" marR="91425" marT="91425" marB="91425"/>
                </a:tc>
                <a:tc>
                  <a:txBody>
                    <a:bodyPr/>
                    <a:lstStyle/>
                    <a:p>
                      <a:pPr marL="0" lvl="0" indent="0" algn="l" rtl="0">
                        <a:spcBef>
                          <a:spcPts val="0"/>
                        </a:spcBef>
                        <a:spcAft>
                          <a:spcPts val="0"/>
                        </a:spcAft>
                        <a:buNone/>
                      </a:pPr>
                      <a:r>
                        <a:rPr lang="en" sz="1000">
                          <a:solidFill>
                            <a:schemeClr val="dk1"/>
                          </a:solidFill>
                        </a:rPr>
                        <a:t>Verify successful defense against the previously developed denial-of-service attack.</a:t>
                      </a:r>
                      <a:endParaRPr sz="1000">
                        <a:solidFill>
                          <a:schemeClr val="dk1"/>
                        </a:solidFill>
                      </a:endParaRPr>
                    </a:p>
                  </a:txBody>
                  <a:tcPr marL="91425" marR="91425" marT="91425" marB="91425"/>
                </a:tc>
                <a:tc>
                  <a:txBody>
                    <a:bodyPr/>
                    <a:lstStyle/>
                    <a:p>
                      <a:pPr marL="0" lvl="0" indent="0" algn="l" rtl="0">
                        <a:spcBef>
                          <a:spcPts val="0"/>
                        </a:spcBef>
                        <a:spcAft>
                          <a:spcPts val="0"/>
                        </a:spcAft>
                        <a:buNone/>
                      </a:pPr>
                      <a:r>
                        <a:rPr lang="en" sz="1000">
                          <a:solidFill>
                            <a:schemeClr val="dk1"/>
                          </a:solidFill>
                        </a:rPr>
                        <a:t>When mitigation measures are active, the previously successful DoS attack must not prevent user control of the system.</a:t>
                      </a:r>
                      <a:endParaRPr sz="1000">
                        <a:solidFill>
                          <a:schemeClr val="dk1"/>
                        </a:solidFill>
                      </a:endParaRPr>
                    </a:p>
                  </a:txBody>
                  <a:tcPr marL="91425" marR="91425" marT="91425" marB="91425"/>
                </a:tc>
                <a:extLst>
                  <a:ext uri="{0D108BD9-81ED-4DB2-BD59-A6C34878D82A}">
                    <a16:rowId xmlns:a16="http://schemas.microsoft.com/office/drawing/2014/main" val="10003"/>
                  </a:ext>
                </a:extLst>
              </a:tr>
              <a:tr h="500500">
                <a:tc>
                  <a:txBody>
                    <a:bodyPr/>
                    <a:lstStyle/>
                    <a:p>
                      <a:pPr marL="0" lvl="0" indent="0" algn="l" rtl="0">
                        <a:spcBef>
                          <a:spcPts val="0"/>
                        </a:spcBef>
                        <a:spcAft>
                          <a:spcPts val="0"/>
                        </a:spcAft>
                        <a:buNone/>
                      </a:pPr>
                      <a:r>
                        <a:rPr lang="en" sz="1000">
                          <a:solidFill>
                            <a:schemeClr val="dk1"/>
                          </a:solidFill>
                        </a:rPr>
                        <a:t>C04 - Spoofing Mitigation</a:t>
                      </a:r>
                      <a:endParaRPr sz="1000">
                        <a:solidFill>
                          <a:schemeClr val="dk1"/>
                        </a:solidFill>
                      </a:endParaRPr>
                    </a:p>
                  </a:txBody>
                  <a:tcPr marL="91425" marR="91425" marT="91425" marB="91425"/>
                </a:tc>
                <a:tc>
                  <a:txBody>
                    <a:bodyPr/>
                    <a:lstStyle/>
                    <a:p>
                      <a:pPr marL="0" lvl="0" indent="0" algn="l" rtl="0">
                        <a:spcBef>
                          <a:spcPts val="0"/>
                        </a:spcBef>
                        <a:spcAft>
                          <a:spcPts val="0"/>
                        </a:spcAft>
                        <a:buNone/>
                      </a:pPr>
                      <a:r>
                        <a:rPr lang="en" sz="1000">
                          <a:solidFill>
                            <a:schemeClr val="dk1"/>
                          </a:solidFill>
                        </a:rPr>
                        <a:t>Verify successful defense against the previously developed spoofing attack.</a:t>
                      </a:r>
                      <a:endParaRPr sz="1000">
                        <a:solidFill>
                          <a:schemeClr val="dk1"/>
                        </a:solidFill>
                      </a:endParaRPr>
                    </a:p>
                  </a:txBody>
                  <a:tcPr marL="91425" marR="91425" marT="91425" marB="91425"/>
                </a:tc>
                <a:tc>
                  <a:txBody>
                    <a:bodyPr/>
                    <a:lstStyle/>
                    <a:p>
                      <a:pPr marL="0" lvl="0" indent="0" algn="l" rtl="0">
                        <a:spcBef>
                          <a:spcPts val="0"/>
                        </a:spcBef>
                        <a:spcAft>
                          <a:spcPts val="0"/>
                        </a:spcAft>
                        <a:buNone/>
                      </a:pPr>
                      <a:r>
                        <a:rPr lang="en" sz="1000">
                          <a:solidFill>
                            <a:schemeClr val="dk1"/>
                          </a:solidFill>
                        </a:rPr>
                        <a:t>When mitigation measures are active, the system must not respond to unauthorized command signals.</a:t>
                      </a:r>
                      <a:endParaRPr sz="1000">
                        <a:solidFill>
                          <a:schemeClr val="dk1"/>
                        </a:solidFill>
                      </a:endParaRPr>
                    </a:p>
                  </a:txBody>
                  <a:tcPr marL="91425" marR="91425" marT="91425" marB="91425"/>
                </a:tc>
                <a:extLst>
                  <a:ext uri="{0D108BD9-81ED-4DB2-BD59-A6C34878D82A}">
                    <a16:rowId xmlns:a16="http://schemas.microsoft.com/office/drawing/2014/main" val="10004"/>
                  </a:ext>
                </a:extLst>
              </a:tr>
            </a:tbl>
          </a:graphicData>
        </a:graphic>
      </p:graphicFrame>
      <p:sp>
        <p:nvSpPr>
          <p:cNvPr id="427" name="Google Shape;427;p46"/>
          <p:cNvSpPr txBox="1"/>
          <p:nvPr/>
        </p:nvSpPr>
        <p:spPr>
          <a:xfrm>
            <a:off x="952500" y="4342425"/>
            <a:ext cx="7239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rPr>
              <a:t>Note that all cybersecurity attack vectors and mitigations are still under development and subject to change.</a:t>
            </a:r>
            <a:endParaRPr sz="12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431"/>
        <p:cNvGrpSpPr/>
        <p:nvPr/>
      </p:nvGrpSpPr>
      <p:grpSpPr>
        <a:xfrm>
          <a:off x="0" y="0"/>
          <a:ext cx="0" cy="0"/>
          <a:chOff x="0" y="0"/>
          <a:chExt cx="0" cy="0"/>
        </a:xfrm>
      </p:grpSpPr>
      <p:sp>
        <p:nvSpPr>
          <p:cNvPr id="432" name="Google Shape;432;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20" b="1"/>
              <a:t>Testing Plan - Acceptance Tests</a:t>
            </a:r>
            <a:endParaRPr sz="3220" b="1">
              <a:latin typeface="Arial"/>
              <a:ea typeface="Arial"/>
              <a:cs typeface="Arial"/>
              <a:sym typeface="Arial"/>
            </a:endParaRPr>
          </a:p>
        </p:txBody>
      </p:sp>
      <p:graphicFrame>
        <p:nvGraphicFramePr>
          <p:cNvPr id="433" name="Google Shape;433;p47"/>
          <p:cNvGraphicFramePr/>
          <p:nvPr/>
        </p:nvGraphicFramePr>
        <p:xfrm>
          <a:off x="952500" y="1292450"/>
          <a:ext cx="7239000" cy="3682800"/>
        </p:xfrm>
        <a:graphic>
          <a:graphicData uri="http://schemas.openxmlformats.org/drawingml/2006/table">
            <a:tbl>
              <a:tblPr>
                <a:noFill/>
                <a:tableStyleId>{223DEB76-DAFA-4AE0-B412-89A3025F556B}</a:tableStyleId>
              </a:tblPr>
              <a:tblGrid>
                <a:gridCol w="2030400">
                  <a:extLst>
                    <a:ext uri="{9D8B030D-6E8A-4147-A177-3AD203B41FA5}">
                      <a16:colId xmlns:a16="http://schemas.microsoft.com/office/drawing/2014/main" val="20000"/>
                    </a:ext>
                  </a:extLst>
                </a:gridCol>
                <a:gridCol w="2661700">
                  <a:extLst>
                    <a:ext uri="{9D8B030D-6E8A-4147-A177-3AD203B41FA5}">
                      <a16:colId xmlns:a16="http://schemas.microsoft.com/office/drawing/2014/main" val="20001"/>
                    </a:ext>
                  </a:extLst>
                </a:gridCol>
                <a:gridCol w="2546900">
                  <a:extLst>
                    <a:ext uri="{9D8B030D-6E8A-4147-A177-3AD203B41FA5}">
                      <a16:colId xmlns:a16="http://schemas.microsoft.com/office/drawing/2014/main" val="20002"/>
                    </a:ext>
                  </a:extLst>
                </a:gridCol>
              </a:tblGrid>
              <a:tr h="391050">
                <a:tc>
                  <a:txBody>
                    <a:bodyPr/>
                    <a:lstStyle/>
                    <a:p>
                      <a:pPr marL="0" lvl="0" indent="0" algn="l" rtl="0">
                        <a:spcBef>
                          <a:spcPts val="0"/>
                        </a:spcBef>
                        <a:spcAft>
                          <a:spcPts val="0"/>
                        </a:spcAft>
                        <a:buNone/>
                      </a:pPr>
                      <a:r>
                        <a:rPr lang="en" sz="1200" b="1">
                          <a:solidFill>
                            <a:schemeClr val="dk1"/>
                          </a:solidFill>
                        </a:rPr>
                        <a:t>Component</a:t>
                      </a:r>
                      <a:endParaRPr sz="1200" b="1">
                        <a:solidFill>
                          <a:schemeClr val="dk1"/>
                        </a:solidFill>
                      </a:endParaRPr>
                    </a:p>
                  </a:txBody>
                  <a:tcPr marL="91425" marR="91425" marT="91425" marB="91425"/>
                </a:tc>
                <a:tc>
                  <a:txBody>
                    <a:bodyPr/>
                    <a:lstStyle/>
                    <a:p>
                      <a:pPr marL="0" lvl="0" indent="0" algn="l" rtl="0">
                        <a:spcBef>
                          <a:spcPts val="0"/>
                        </a:spcBef>
                        <a:spcAft>
                          <a:spcPts val="0"/>
                        </a:spcAft>
                        <a:buNone/>
                      </a:pPr>
                      <a:r>
                        <a:rPr lang="en" sz="1200" b="1">
                          <a:solidFill>
                            <a:schemeClr val="dk1"/>
                          </a:solidFill>
                        </a:rPr>
                        <a:t>Purpose of Test</a:t>
                      </a:r>
                      <a:endParaRPr sz="1200" b="1">
                        <a:solidFill>
                          <a:schemeClr val="dk1"/>
                        </a:solidFill>
                      </a:endParaRPr>
                    </a:p>
                  </a:txBody>
                  <a:tcPr marL="91425" marR="91425" marT="91425" marB="91425"/>
                </a:tc>
                <a:tc>
                  <a:txBody>
                    <a:bodyPr/>
                    <a:lstStyle/>
                    <a:p>
                      <a:pPr marL="0" lvl="0" indent="0" algn="l" rtl="0">
                        <a:spcBef>
                          <a:spcPts val="0"/>
                        </a:spcBef>
                        <a:spcAft>
                          <a:spcPts val="0"/>
                        </a:spcAft>
                        <a:buNone/>
                      </a:pPr>
                      <a:r>
                        <a:rPr lang="en" sz="1200" b="1">
                          <a:solidFill>
                            <a:schemeClr val="dk1"/>
                          </a:solidFill>
                        </a:rPr>
                        <a:t>Pass Conditions</a:t>
                      </a:r>
                      <a:endParaRPr sz="1200" b="1">
                        <a:solidFill>
                          <a:schemeClr val="dk1"/>
                        </a:solidFill>
                      </a:endParaRPr>
                    </a:p>
                  </a:txBody>
                  <a:tcPr marL="91425" marR="91425" marT="91425" marB="91425"/>
                </a:tc>
                <a:extLst>
                  <a:ext uri="{0D108BD9-81ED-4DB2-BD59-A6C34878D82A}">
                    <a16:rowId xmlns:a16="http://schemas.microsoft.com/office/drawing/2014/main" val="10000"/>
                  </a:ext>
                </a:extLst>
              </a:tr>
              <a:tr h="500500">
                <a:tc>
                  <a:txBody>
                    <a:bodyPr/>
                    <a:lstStyle/>
                    <a:p>
                      <a:pPr marL="0" lvl="0" indent="0" algn="l" rtl="0">
                        <a:spcBef>
                          <a:spcPts val="0"/>
                        </a:spcBef>
                        <a:spcAft>
                          <a:spcPts val="0"/>
                        </a:spcAft>
                        <a:buNone/>
                      </a:pPr>
                      <a:r>
                        <a:rPr lang="en" sz="1000">
                          <a:solidFill>
                            <a:schemeClr val="dk1"/>
                          </a:solidFill>
                        </a:rPr>
                        <a:t>A01 - Size and Portability</a:t>
                      </a:r>
                      <a:endParaRPr sz="1000">
                        <a:solidFill>
                          <a:schemeClr val="dk1"/>
                        </a:solidFill>
                      </a:endParaRPr>
                    </a:p>
                  </a:txBody>
                  <a:tcPr marL="91425" marR="91425" marT="91425" marB="91425"/>
                </a:tc>
                <a:tc>
                  <a:txBody>
                    <a:bodyPr/>
                    <a:lstStyle/>
                    <a:p>
                      <a:pPr marL="0" lvl="0" indent="0" algn="l" rtl="0">
                        <a:spcBef>
                          <a:spcPts val="0"/>
                        </a:spcBef>
                        <a:spcAft>
                          <a:spcPts val="0"/>
                        </a:spcAft>
                        <a:buNone/>
                      </a:pPr>
                      <a:r>
                        <a:rPr lang="en" sz="1000">
                          <a:solidFill>
                            <a:schemeClr val="dk1"/>
                          </a:solidFill>
                        </a:rPr>
                        <a:t>Verify that the completed system meets the size and portability restraints.</a:t>
                      </a:r>
                      <a:endParaRPr sz="1000">
                        <a:solidFill>
                          <a:schemeClr val="dk1"/>
                        </a:solidFill>
                      </a:endParaRPr>
                    </a:p>
                  </a:txBody>
                  <a:tcPr marL="91425" marR="91425" marT="91425" marB="91425"/>
                </a:tc>
                <a:tc>
                  <a:txBody>
                    <a:bodyPr/>
                    <a:lstStyle/>
                    <a:p>
                      <a:pPr marL="0" lvl="0" indent="0" algn="l" rtl="0">
                        <a:spcBef>
                          <a:spcPts val="0"/>
                        </a:spcBef>
                        <a:spcAft>
                          <a:spcPts val="0"/>
                        </a:spcAft>
                        <a:buNone/>
                      </a:pPr>
                      <a:r>
                        <a:rPr lang="en" sz="1000">
                          <a:solidFill>
                            <a:schemeClr val="dk1"/>
                          </a:solidFill>
                        </a:rPr>
                        <a:t>Closed system fits within 3’x2’x2’ space and weighs less than 50lbs.</a:t>
                      </a:r>
                      <a:endParaRPr sz="1000">
                        <a:solidFill>
                          <a:schemeClr val="dk1"/>
                        </a:solidFill>
                      </a:endParaRPr>
                    </a:p>
                    <a:p>
                      <a:pPr marL="0" lvl="0" indent="0" algn="l" rtl="0">
                        <a:spcBef>
                          <a:spcPts val="0"/>
                        </a:spcBef>
                        <a:spcAft>
                          <a:spcPts val="0"/>
                        </a:spcAft>
                        <a:buNone/>
                      </a:pPr>
                      <a:r>
                        <a:rPr lang="en" sz="1000">
                          <a:solidFill>
                            <a:schemeClr val="dk1"/>
                          </a:solidFill>
                        </a:rPr>
                        <a:t>System operates on a single standard 120V 60Hz power supply and draws less than 15A when fully operational.</a:t>
                      </a:r>
                      <a:endParaRPr sz="1000">
                        <a:solidFill>
                          <a:schemeClr val="dk1"/>
                        </a:solidFill>
                      </a:endParaRPr>
                    </a:p>
                  </a:txBody>
                  <a:tcPr marL="91425" marR="91425" marT="91425" marB="91425"/>
                </a:tc>
                <a:extLst>
                  <a:ext uri="{0D108BD9-81ED-4DB2-BD59-A6C34878D82A}">
                    <a16:rowId xmlns:a16="http://schemas.microsoft.com/office/drawing/2014/main" val="10001"/>
                  </a:ext>
                </a:extLst>
              </a:tr>
              <a:tr h="500500">
                <a:tc>
                  <a:txBody>
                    <a:bodyPr/>
                    <a:lstStyle/>
                    <a:p>
                      <a:pPr marL="0" lvl="0" indent="0" algn="l" rtl="0">
                        <a:spcBef>
                          <a:spcPts val="0"/>
                        </a:spcBef>
                        <a:spcAft>
                          <a:spcPts val="0"/>
                        </a:spcAft>
                        <a:buNone/>
                      </a:pPr>
                      <a:r>
                        <a:rPr lang="en" sz="1000">
                          <a:solidFill>
                            <a:schemeClr val="dk1"/>
                          </a:solidFill>
                        </a:rPr>
                        <a:t>A02 - SCADA Functionality</a:t>
                      </a:r>
                      <a:endParaRPr sz="1000">
                        <a:solidFill>
                          <a:schemeClr val="dk1"/>
                        </a:solidFill>
                      </a:endParaRPr>
                    </a:p>
                  </a:txBody>
                  <a:tcPr marL="91425" marR="91425" marT="91425" marB="91425"/>
                </a:tc>
                <a:tc>
                  <a:txBody>
                    <a:bodyPr/>
                    <a:lstStyle/>
                    <a:p>
                      <a:pPr marL="0" lvl="0" indent="0" algn="l" rtl="0">
                        <a:spcBef>
                          <a:spcPts val="0"/>
                        </a:spcBef>
                        <a:spcAft>
                          <a:spcPts val="0"/>
                        </a:spcAft>
                        <a:buNone/>
                      </a:pPr>
                      <a:r>
                        <a:rPr lang="en" sz="1000">
                          <a:solidFill>
                            <a:schemeClr val="dk1"/>
                          </a:solidFill>
                        </a:rPr>
                        <a:t>Verify that the completed system performs the SCADA demonstration requirements.</a:t>
                      </a:r>
                      <a:endParaRPr sz="1000">
                        <a:solidFill>
                          <a:schemeClr val="dk1"/>
                        </a:solidFill>
                      </a:endParaRPr>
                    </a:p>
                  </a:txBody>
                  <a:tcPr marL="91425" marR="91425" marT="91425" marB="91425"/>
                </a:tc>
                <a:tc>
                  <a:txBody>
                    <a:bodyPr/>
                    <a:lstStyle/>
                    <a:p>
                      <a:pPr marL="0" lvl="0" indent="0" algn="l" rtl="0">
                        <a:spcBef>
                          <a:spcPts val="0"/>
                        </a:spcBef>
                        <a:spcAft>
                          <a:spcPts val="0"/>
                        </a:spcAft>
                        <a:buNone/>
                      </a:pPr>
                      <a:r>
                        <a:rPr lang="en" sz="1000">
                          <a:solidFill>
                            <a:schemeClr val="dk1"/>
                          </a:solidFill>
                        </a:rPr>
                        <a:t>All sensors correctly report the current state of the model.</a:t>
                      </a:r>
                      <a:endParaRPr sz="1000">
                        <a:solidFill>
                          <a:schemeClr val="dk1"/>
                        </a:solidFill>
                      </a:endParaRPr>
                    </a:p>
                    <a:p>
                      <a:pPr marL="0" lvl="0" indent="0" algn="l" rtl="0">
                        <a:spcBef>
                          <a:spcPts val="0"/>
                        </a:spcBef>
                        <a:spcAft>
                          <a:spcPts val="0"/>
                        </a:spcAft>
                        <a:buNone/>
                      </a:pPr>
                      <a:r>
                        <a:rPr lang="en" sz="1000">
                          <a:solidFill>
                            <a:schemeClr val="dk1"/>
                          </a:solidFill>
                        </a:rPr>
                        <a:t>Current model state is correctly displayed on the HMI.</a:t>
                      </a:r>
                      <a:endParaRPr sz="1000">
                        <a:solidFill>
                          <a:schemeClr val="dk1"/>
                        </a:solidFill>
                      </a:endParaRPr>
                    </a:p>
                    <a:p>
                      <a:pPr marL="0" lvl="0" indent="0" algn="l" rtl="0">
                        <a:spcBef>
                          <a:spcPts val="0"/>
                        </a:spcBef>
                        <a:spcAft>
                          <a:spcPts val="0"/>
                        </a:spcAft>
                        <a:buNone/>
                      </a:pPr>
                      <a:r>
                        <a:rPr lang="en" sz="1000">
                          <a:solidFill>
                            <a:schemeClr val="dk1"/>
                          </a:solidFill>
                        </a:rPr>
                        <a:t>User HMI commands are correctly executed by the system to change the model state.</a:t>
                      </a:r>
                      <a:endParaRPr sz="1000">
                        <a:solidFill>
                          <a:schemeClr val="dk1"/>
                        </a:solidFill>
                      </a:endParaRPr>
                    </a:p>
                  </a:txBody>
                  <a:tcPr marL="91425" marR="91425" marT="91425" marB="91425"/>
                </a:tc>
                <a:extLst>
                  <a:ext uri="{0D108BD9-81ED-4DB2-BD59-A6C34878D82A}">
                    <a16:rowId xmlns:a16="http://schemas.microsoft.com/office/drawing/2014/main" val="10002"/>
                  </a:ext>
                </a:extLst>
              </a:tr>
              <a:tr h="500500">
                <a:tc>
                  <a:txBody>
                    <a:bodyPr/>
                    <a:lstStyle/>
                    <a:p>
                      <a:pPr marL="0" lvl="0" indent="0" algn="l" rtl="0">
                        <a:spcBef>
                          <a:spcPts val="0"/>
                        </a:spcBef>
                        <a:spcAft>
                          <a:spcPts val="0"/>
                        </a:spcAft>
                        <a:buNone/>
                      </a:pPr>
                      <a:r>
                        <a:rPr lang="en" sz="1000">
                          <a:solidFill>
                            <a:schemeClr val="dk1"/>
                          </a:solidFill>
                        </a:rPr>
                        <a:t>A03 - Cybersecurity Functionality</a:t>
                      </a:r>
                      <a:endParaRPr sz="1000">
                        <a:solidFill>
                          <a:schemeClr val="dk1"/>
                        </a:solidFill>
                      </a:endParaRPr>
                    </a:p>
                  </a:txBody>
                  <a:tcPr marL="91425" marR="91425" marT="91425" marB="91425"/>
                </a:tc>
                <a:tc>
                  <a:txBody>
                    <a:bodyPr/>
                    <a:lstStyle/>
                    <a:p>
                      <a:pPr marL="0" lvl="0" indent="0" algn="l" rtl="0">
                        <a:spcBef>
                          <a:spcPts val="0"/>
                        </a:spcBef>
                        <a:spcAft>
                          <a:spcPts val="0"/>
                        </a:spcAft>
                        <a:buNone/>
                      </a:pPr>
                      <a:r>
                        <a:rPr lang="en" sz="1000">
                          <a:solidFill>
                            <a:schemeClr val="dk1"/>
                          </a:solidFill>
                        </a:rPr>
                        <a:t>Verify that the completed systems performs the cybersecurity attack and mitigation demonstration requirements.</a:t>
                      </a:r>
                      <a:endParaRPr sz="1000">
                        <a:solidFill>
                          <a:schemeClr val="dk1"/>
                        </a:solidFill>
                      </a:endParaRPr>
                    </a:p>
                  </a:txBody>
                  <a:tcPr marL="91425" marR="91425" marT="91425" marB="91425"/>
                </a:tc>
                <a:tc>
                  <a:txBody>
                    <a:bodyPr/>
                    <a:lstStyle/>
                    <a:p>
                      <a:pPr marL="0" lvl="0" indent="0" algn="l" rtl="0">
                        <a:spcBef>
                          <a:spcPts val="0"/>
                        </a:spcBef>
                        <a:spcAft>
                          <a:spcPts val="0"/>
                        </a:spcAft>
                        <a:buNone/>
                      </a:pPr>
                      <a:r>
                        <a:rPr lang="en" sz="1000">
                          <a:solidFill>
                            <a:schemeClr val="dk1"/>
                          </a:solidFill>
                        </a:rPr>
                        <a:t>Both DoS and Spoofing attacks correctly function when deployed against the vulnerable system.</a:t>
                      </a:r>
                      <a:endParaRPr sz="1000">
                        <a:solidFill>
                          <a:schemeClr val="dk1"/>
                        </a:solidFill>
                      </a:endParaRPr>
                    </a:p>
                    <a:p>
                      <a:pPr marL="0" lvl="0" indent="0" algn="l" rtl="0">
                        <a:spcBef>
                          <a:spcPts val="0"/>
                        </a:spcBef>
                        <a:spcAft>
                          <a:spcPts val="0"/>
                        </a:spcAft>
                        <a:buNone/>
                      </a:pPr>
                      <a:r>
                        <a:rPr lang="en" sz="1000">
                          <a:solidFill>
                            <a:schemeClr val="dk1"/>
                          </a:solidFill>
                        </a:rPr>
                        <a:t>Both DoS and Spoofing attacks fail to function when deployed against the hardened system.</a:t>
                      </a:r>
                      <a:endParaRPr sz="1000">
                        <a:solidFill>
                          <a:schemeClr val="dk1"/>
                        </a:solidFill>
                      </a:endParaRPr>
                    </a:p>
                  </a:txBody>
                  <a:tcPr marL="91425" marR="91425" marT="91425" marB="91425"/>
                </a:tc>
                <a:extLst>
                  <a:ext uri="{0D108BD9-81ED-4DB2-BD59-A6C34878D82A}">
                    <a16:rowId xmlns:a16="http://schemas.microsoft.com/office/drawing/2014/main" val="10003"/>
                  </a:ext>
                </a:extLst>
              </a:tr>
            </a:tbl>
          </a:graphicData>
        </a:graphic>
      </p:graphicFrame>
      <p:sp>
        <p:nvSpPr>
          <p:cNvPr id="434" name="Google Shape;434;p47"/>
          <p:cNvSpPr txBox="1"/>
          <p:nvPr/>
        </p:nvSpPr>
        <p:spPr>
          <a:xfrm>
            <a:off x="952500" y="4342425"/>
            <a:ext cx="7239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438"/>
        <p:cNvGrpSpPr/>
        <p:nvPr/>
      </p:nvGrpSpPr>
      <p:grpSpPr>
        <a:xfrm>
          <a:off x="0" y="0"/>
          <a:ext cx="0" cy="0"/>
          <a:chOff x="0" y="0"/>
          <a:chExt cx="0" cy="0"/>
        </a:xfrm>
      </p:grpSpPr>
      <p:sp>
        <p:nvSpPr>
          <p:cNvPr id="439" name="Google Shape;439;p48"/>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20" b="1"/>
              <a:t>Project Timeline</a:t>
            </a:r>
            <a:endParaRPr sz="3220" b="1">
              <a:latin typeface="Arial"/>
              <a:ea typeface="Arial"/>
              <a:cs typeface="Arial"/>
              <a:sym typeface="Arial"/>
            </a:endParaRPr>
          </a:p>
        </p:txBody>
      </p:sp>
      <p:pic>
        <p:nvPicPr>
          <p:cNvPr id="440" name="Google Shape;440;p48"/>
          <p:cNvPicPr preferRelativeResize="0"/>
          <p:nvPr/>
        </p:nvPicPr>
        <p:blipFill>
          <a:blip r:embed="rId3">
            <a:alphaModFix/>
          </a:blip>
          <a:stretch>
            <a:fillRect/>
          </a:stretch>
        </p:blipFill>
        <p:spPr>
          <a:xfrm>
            <a:off x="152400" y="1170125"/>
            <a:ext cx="8839198" cy="35054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414042"/>
        </a:solidFill>
        <a:effectLst/>
      </p:bgPr>
    </p:bg>
    <p:spTree>
      <p:nvGrpSpPr>
        <p:cNvPr id="1" name="Shape 444"/>
        <p:cNvGrpSpPr/>
        <p:nvPr/>
      </p:nvGrpSpPr>
      <p:grpSpPr>
        <a:xfrm>
          <a:off x="0" y="0"/>
          <a:ext cx="0" cy="0"/>
          <a:chOff x="0" y="0"/>
          <a:chExt cx="0" cy="0"/>
        </a:xfrm>
      </p:grpSpPr>
      <p:sp>
        <p:nvSpPr>
          <p:cNvPr id="445" name="Google Shape;445;p49"/>
          <p:cNvSpPr txBox="1">
            <a:spLocks noGrp="1"/>
          </p:cNvSpPr>
          <p:nvPr>
            <p:ph type="title"/>
          </p:nvPr>
        </p:nvSpPr>
        <p:spPr>
          <a:xfrm>
            <a:off x="667500" y="1027150"/>
            <a:ext cx="7809000" cy="25140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SzPts val="990"/>
              <a:buNone/>
            </a:pPr>
            <a:r>
              <a:rPr lang="en" sz="1800" b="1">
                <a:solidFill>
                  <a:srgbClr val="8BC34A"/>
                </a:solidFill>
              </a:rPr>
              <a:t>Development Safety Analysis:</a:t>
            </a:r>
            <a:r>
              <a:rPr lang="en" sz="1800">
                <a:solidFill>
                  <a:srgbClr val="8BC34A"/>
                </a:solidFill>
              </a:rPr>
              <a:t> </a:t>
            </a:r>
            <a:endParaRPr sz="1800">
              <a:solidFill>
                <a:srgbClr val="8BC34A"/>
              </a:solidFill>
            </a:endParaRPr>
          </a:p>
          <a:p>
            <a:pPr marL="457200" lvl="0" indent="-311150" algn="just" rtl="0">
              <a:lnSpc>
                <a:spcPct val="100000"/>
              </a:lnSpc>
              <a:spcBef>
                <a:spcPts val="1200"/>
              </a:spcBef>
              <a:spcAft>
                <a:spcPts val="0"/>
              </a:spcAft>
              <a:buSzPts val="1300"/>
              <a:buChar char="●"/>
            </a:pPr>
            <a:r>
              <a:rPr lang="en" sz="1400"/>
              <a:t>During development, we will be working with power tools, soldering equipment, and raw voltage. To mitigate the risk of cuts, burns, and electrical shocks, we will wear proper PPE while working.</a:t>
            </a:r>
            <a:r>
              <a:rPr lang="en" sz="1300"/>
              <a:t> </a:t>
            </a:r>
            <a:endParaRPr sz="1300"/>
          </a:p>
          <a:p>
            <a:pPr marL="0" lvl="0" indent="0" algn="just" rtl="0">
              <a:lnSpc>
                <a:spcPct val="100000"/>
              </a:lnSpc>
              <a:spcBef>
                <a:spcPts val="1200"/>
              </a:spcBef>
              <a:spcAft>
                <a:spcPts val="0"/>
              </a:spcAft>
              <a:buSzPts val="990"/>
              <a:buNone/>
            </a:pPr>
            <a:r>
              <a:rPr lang="en" sz="1800" b="1">
                <a:solidFill>
                  <a:srgbClr val="8BC34A"/>
                </a:solidFill>
              </a:rPr>
              <a:t>End-User Safety Analysis:</a:t>
            </a:r>
            <a:endParaRPr sz="1800" b="1">
              <a:solidFill>
                <a:srgbClr val="8BC34A"/>
              </a:solidFill>
            </a:endParaRPr>
          </a:p>
          <a:p>
            <a:pPr marL="457200" lvl="0" indent="-317500" algn="just" rtl="0">
              <a:lnSpc>
                <a:spcPct val="100000"/>
              </a:lnSpc>
              <a:spcBef>
                <a:spcPts val="1200"/>
              </a:spcBef>
              <a:spcAft>
                <a:spcPts val="0"/>
              </a:spcAft>
              <a:buSzPts val="1400"/>
              <a:buChar char="●"/>
            </a:pPr>
            <a:r>
              <a:rPr lang="en" sz="1400"/>
              <a:t>Flashing lights could affect people that have photosensitive epilepsy. We will have a warning posted on the model indicating that it contains an alarm with bright flashing lights.</a:t>
            </a:r>
            <a:endParaRPr sz="1400"/>
          </a:p>
          <a:p>
            <a:pPr marL="0" lvl="0" indent="457200" algn="just" rtl="0">
              <a:lnSpc>
                <a:spcPct val="100000"/>
              </a:lnSpc>
              <a:spcBef>
                <a:spcPts val="1200"/>
              </a:spcBef>
              <a:spcAft>
                <a:spcPts val="1200"/>
              </a:spcAft>
              <a:buSzPts val="990"/>
              <a:buNone/>
            </a:pPr>
            <a:endParaRPr sz="1200"/>
          </a:p>
        </p:txBody>
      </p:sp>
      <p:sp>
        <p:nvSpPr>
          <p:cNvPr id="446" name="Google Shape;446;p49"/>
          <p:cNvSpPr txBox="1"/>
          <p:nvPr/>
        </p:nvSpPr>
        <p:spPr>
          <a:xfrm>
            <a:off x="667500" y="286475"/>
            <a:ext cx="78090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200" b="1">
                <a:solidFill>
                  <a:srgbClr val="8BC34A"/>
                </a:solidFill>
              </a:rPr>
              <a:t>Environmental &amp; Safety Analysis</a:t>
            </a:r>
            <a:endParaRPr sz="3200" b="1">
              <a:solidFill>
                <a:srgbClr val="8BC34A"/>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414042"/>
        </a:solidFill>
        <a:effectLst/>
      </p:bgPr>
    </p:bg>
    <p:spTree>
      <p:nvGrpSpPr>
        <p:cNvPr id="1" name="Shape 450"/>
        <p:cNvGrpSpPr/>
        <p:nvPr/>
      </p:nvGrpSpPr>
      <p:grpSpPr>
        <a:xfrm>
          <a:off x="0" y="0"/>
          <a:ext cx="0" cy="0"/>
          <a:chOff x="0" y="0"/>
          <a:chExt cx="0" cy="0"/>
        </a:xfrm>
      </p:grpSpPr>
      <p:sp>
        <p:nvSpPr>
          <p:cNvPr id="451" name="Google Shape;451;p50"/>
          <p:cNvSpPr txBox="1">
            <a:spLocks noGrp="1"/>
          </p:cNvSpPr>
          <p:nvPr>
            <p:ph type="title"/>
          </p:nvPr>
        </p:nvSpPr>
        <p:spPr>
          <a:xfrm>
            <a:off x="667500" y="2701725"/>
            <a:ext cx="7809000" cy="2844300"/>
          </a:xfrm>
          <a:prstGeom prst="rect">
            <a:avLst/>
          </a:prstGeom>
        </p:spPr>
        <p:txBody>
          <a:bodyPr spcFirstLastPara="1" wrap="square" lIns="91425" tIns="91425" rIns="91425" bIns="91425" anchor="t" anchorCtr="0">
            <a:noAutofit/>
          </a:bodyPr>
          <a:lstStyle/>
          <a:p>
            <a:pPr marL="0" lvl="0" indent="0" algn="just" rtl="0">
              <a:lnSpc>
                <a:spcPct val="100000"/>
              </a:lnSpc>
              <a:spcBef>
                <a:spcPts val="1200"/>
              </a:spcBef>
              <a:spcAft>
                <a:spcPts val="0"/>
              </a:spcAft>
              <a:buNone/>
            </a:pPr>
            <a:r>
              <a:rPr lang="en" sz="1800" b="1">
                <a:solidFill>
                  <a:srgbClr val="8BC34A"/>
                </a:solidFill>
              </a:rPr>
              <a:t>Social Impact</a:t>
            </a:r>
            <a:endParaRPr sz="1800" b="1">
              <a:solidFill>
                <a:srgbClr val="8BC34A"/>
              </a:solidFill>
            </a:endParaRPr>
          </a:p>
          <a:p>
            <a:pPr marL="457200" lvl="0" indent="-317500" algn="just" rtl="0">
              <a:lnSpc>
                <a:spcPct val="100000"/>
              </a:lnSpc>
              <a:spcBef>
                <a:spcPts val="1200"/>
              </a:spcBef>
              <a:spcAft>
                <a:spcPts val="0"/>
              </a:spcAft>
              <a:buSzPts val="1400"/>
              <a:buChar char="●"/>
            </a:pPr>
            <a:r>
              <a:rPr lang="en" sz="1400"/>
              <a:t>The goal of our project is to generate interest in the field of cybersecurity, educate users in the basics of SCADA systems, and demonstrate common vulnerabilities that can be exploited in these systems. </a:t>
            </a:r>
            <a:endParaRPr sz="1400"/>
          </a:p>
          <a:p>
            <a:pPr marL="457200" lvl="0" indent="-317500" algn="just" rtl="0">
              <a:lnSpc>
                <a:spcPct val="100000"/>
              </a:lnSpc>
              <a:spcBef>
                <a:spcPts val="0"/>
              </a:spcBef>
              <a:spcAft>
                <a:spcPts val="0"/>
              </a:spcAft>
              <a:buSzPts val="1400"/>
              <a:buChar char="●"/>
            </a:pPr>
            <a:r>
              <a:rPr lang="en" sz="1400"/>
              <a:t>Our sponsor, Dr. Coe, will be taking this model to conferences, seminars, and schools to provide a short, interactive, and educational presentation to students and young professionals.</a:t>
            </a:r>
            <a:endParaRPr sz="1400"/>
          </a:p>
          <a:p>
            <a:pPr marL="457200" lvl="0" indent="-317500" algn="just" rtl="0">
              <a:lnSpc>
                <a:spcPct val="100000"/>
              </a:lnSpc>
              <a:spcBef>
                <a:spcPts val="0"/>
              </a:spcBef>
              <a:spcAft>
                <a:spcPts val="0"/>
              </a:spcAft>
              <a:buSzPts val="1400"/>
              <a:buChar char="●"/>
            </a:pPr>
            <a:r>
              <a:rPr lang="en" sz="1400"/>
              <a:t>He will be spreading awareness about SCADA systems and the cybersecurity challenges they are facing in the increasingly interconnected world of today. </a:t>
            </a:r>
            <a:endParaRPr sz="1400"/>
          </a:p>
          <a:p>
            <a:pPr marL="0" lvl="0" indent="457200" algn="just" rtl="0">
              <a:lnSpc>
                <a:spcPct val="100000"/>
              </a:lnSpc>
              <a:spcBef>
                <a:spcPts val="1200"/>
              </a:spcBef>
              <a:spcAft>
                <a:spcPts val="1200"/>
              </a:spcAft>
              <a:buSzPts val="990"/>
              <a:buNone/>
            </a:pPr>
            <a:endParaRPr sz="1400"/>
          </a:p>
        </p:txBody>
      </p:sp>
      <p:sp>
        <p:nvSpPr>
          <p:cNvPr id="452" name="Google Shape;452;p50"/>
          <p:cNvSpPr txBox="1"/>
          <p:nvPr/>
        </p:nvSpPr>
        <p:spPr>
          <a:xfrm>
            <a:off x="667500" y="157900"/>
            <a:ext cx="78090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200" b="1">
                <a:solidFill>
                  <a:srgbClr val="8BC34A"/>
                </a:solidFill>
              </a:rPr>
              <a:t>Environmental &amp; Social Impact</a:t>
            </a:r>
            <a:endParaRPr sz="3200" b="1">
              <a:solidFill>
                <a:srgbClr val="8BC34A"/>
              </a:solidFill>
            </a:endParaRPr>
          </a:p>
        </p:txBody>
      </p:sp>
      <p:sp>
        <p:nvSpPr>
          <p:cNvPr id="453" name="Google Shape;453;p50"/>
          <p:cNvSpPr txBox="1"/>
          <p:nvPr/>
        </p:nvSpPr>
        <p:spPr>
          <a:xfrm>
            <a:off x="657875" y="751425"/>
            <a:ext cx="7809000" cy="19503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0"/>
              </a:spcAft>
              <a:buClr>
                <a:srgbClr val="000000"/>
              </a:buClr>
              <a:buSzPts val="990"/>
              <a:buFont typeface="Arial"/>
              <a:buNone/>
            </a:pPr>
            <a:r>
              <a:rPr lang="en" sz="1800" b="1">
                <a:solidFill>
                  <a:srgbClr val="8BC34A"/>
                </a:solidFill>
              </a:rPr>
              <a:t>Environmental Impact</a:t>
            </a:r>
            <a:endParaRPr sz="1800" b="1">
              <a:solidFill>
                <a:srgbClr val="8BC34A"/>
              </a:solidFill>
            </a:endParaRPr>
          </a:p>
          <a:p>
            <a:pPr marL="457200" lvl="0" indent="-317500" algn="just" rtl="0">
              <a:spcBef>
                <a:spcPts val="1200"/>
              </a:spcBef>
              <a:spcAft>
                <a:spcPts val="0"/>
              </a:spcAft>
              <a:buClr>
                <a:schemeClr val="dk1"/>
              </a:buClr>
              <a:buSzPts val="1400"/>
              <a:buChar char="●"/>
            </a:pPr>
            <a:r>
              <a:rPr lang="en">
                <a:solidFill>
                  <a:schemeClr val="dk1"/>
                </a:solidFill>
              </a:rPr>
              <a:t>The LCA(life cycle assessment) study concluded that the largest impact of home energy management is the use phase of electricity consumption of home automation devices. Furthermore, the largest part of this is due to the energy consumption of smart plugs.</a:t>
            </a:r>
            <a:endParaRPr>
              <a:solidFill>
                <a:schemeClr val="dk1"/>
              </a:solidFill>
            </a:endParaRPr>
          </a:p>
          <a:p>
            <a:pPr marL="457200" lvl="0" indent="-317500" algn="just" rtl="0">
              <a:spcBef>
                <a:spcPts val="0"/>
              </a:spcBef>
              <a:spcAft>
                <a:spcPts val="0"/>
              </a:spcAft>
              <a:buClr>
                <a:schemeClr val="dk1"/>
              </a:buClr>
              <a:buSzPts val="1400"/>
              <a:buChar char="●"/>
            </a:pPr>
            <a:r>
              <a:rPr lang="en">
                <a:solidFill>
                  <a:schemeClr val="dk1"/>
                </a:solidFill>
              </a:rPr>
              <a:t>However, the research also showed that home automation could have a positive environmental impact by decreasing the peak load and shifting part of the energy consumption from daytime to nighttime.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74D35-579E-B962-CDB1-76CBA2BB7446}"/>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991D0764-F7D6-2D84-06FC-17CB5F176808}"/>
              </a:ext>
            </a:extLst>
          </p:cNvPr>
          <p:cNvSpPr>
            <a:spLocks noGrp="1"/>
          </p:cNvSpPr>
          <p:nvPr>
            <p:ph type="body" idx="1"/>
          </p:nvPr>
        </p:nvSpPr>
        <p:spPr/>
        <p:txBody>
          <a:bodyPr>
            <a:normAutofit fontScale="92500" lnSpcReduction="20000"/>
          </a:bodyPr>
          <a:lstStyle/>
          <a:p>
            <a:pPr marL="114300" indent="0">
              <a:buNone/>
            </a:pPr>
            <a:r>
              <a:rPr lang="en-US" dirty="0"/>
              <a:t>Our Mission was to create an interactive model of a home that uses a SCADA network to emulate a smart home and its functionality. Supervisory Control And Data Acquisition (SCADA) networks are commonly used in manufacturing plants, power centers, pipelines, and other critical infrastructure to network together sensors, servos, and Programmable Logic Controllers to provide real-time control and monitoring of a physical system. In our model, we have various doors and sensors that could be found in a smart home’s security system. These are controlled from the Human Machine Interface (HMI) which displays their status and allows for user input. Additionally, we have a network access port where a host can interact with the internal SCADA network and demonstrate cybersecurity attacks.  We have also developed mitigations to these attacks, which can be toggled on and off. Our sponsor will use the model at conferences, schools, and on campus to demonstrate common vulnerabilities in SCADA systems and how they can be remediated. </a:t>
            </a:r>
          </a:p>
        </p:txBody>
      </p:sp>
    </p:spTree>
    <p:extLst>
      <p:ext uri="{BB962C8B-B14F-4D97-AF65-F5344CB8AC3E}">
        <p14:creationId xmlns:p14="http://schemas.microsoft.com/office/powerpoint/2010/main" val="11427457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414042"/>
        </a:solidFill>
        <a:effectLst/>
      </p:bgPr>
    </p:bg>
    <p:spTree>
      <p:nvGrpSpPr>
        <p:cNvPr id="1" name="Shape 457"/>
        <p:cNvGrpSpPr/>
        <p:nvPr/>
      </p:nvGrpSpPr>
      <p:grpSpPr>
        <a:xfrm>
          <a:off x="0" y="0"/>
          <a:ext cx="0" cy="0"/>
          <a:chOff x="0" y="0"/>
          <a:chExt cx="0" cy="0"/>
        </a:xfrm>
      </p:grpSpPr>
      <p:sp>
        <p:nvSpPr>
          <p:cNvPr id="458" name="Google Shape;458;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20" b="1">
                <a:solidFill>
                  <a:srgbClr val="8BC34A"/>
                </a:solidFill>
              </a:rPr>
              <a:t>Positive Project Impact</a:t>
            </a:r>
            <a:endParaRPr sz="3220" b="1">
              <a:solidFill>
                <a:srgbClr val="8BC34A"/>
              </a:solidFill>
            </a:endParaRPr>
          </a:p>
        </p:txBody>
      </p:sp>
      <p:sp>
        <p:nvSpPr>
          <p:cNvPr id="459" name="Google Shape;459;p51"/>
          <p:cNvSpPr txBox="1">
            <a:spLocks noGrp="1"/>
          </p:cNvSpPr>
          <p:nvPr>
            <p:ph type="body" idx="1"/>
          </p:nvPr>
        </p:nvSpPr>
        <p:spPr>
          <a:xfrm>
            <a:off x="311700" y="1445050"/>
            <a:ext cx="8520600" cy="3006000"/>
          </a:xfrm>
          <a:prstGeom prst="rect">
            <a:avLst/>
          </a:prstGeom>
        </p:spPr>
        <p:txBody>
          <a:bodyPr spcFirstLastPara="1" wrap="square" lIns="91425" tIns="91425" rIns="91425" bIns="91425" anchor="t" anchorCtr="0">
            <a:normAutofit/>
          </a:bodyPr>
          <a:lstStyle/>
          <a:p>
            <a:pPr marL="457200" lvl="0" indent="-355600" algn="ctr" rtl="0">
              <a:spcBef>
                <a:spcPts val="0"/>
              </a:spcBef>
              <a:spcAft>
                <a:spcPts val="0"/>
              </a:spcAft>
              <a:buClr>
                <a:schemeClr val="dk1"/>
              </a:buClr>
              <a:buSzPts val="2000"/>
              <a:buAutoNum type="arabicPeriod"/>
            </a:pPr>
            <a:r>
              <a:rPr lang="en" sz="2000" b="1">
                <a:solidFill>
                  <a:schemeClr val="dk1"/>
                </a:solidFill>
              </a:rPr>
              <a:t>Raise awareness of vulnerabilities in SCADA systems</a:t>
            </a:r>
            <a:endParaRPr sz="2000" b="1">
              <a:solidFill>
                <a:schemeClr val="dk1"/>
              </a:solidFill>
            </a:endParaRPr>
          </a:p>
          <a:p>
            <a:pPr marL="457200" lvl="0" indent="0" algn="ctr" rtl="0">
              <a:spcBef>
                <a:spcPts val="1200"/>
              </a:spcBef>
              <a:spcAft>
                <a:spcPts val="0"/>
              </a:spcAft>
              <a:buNone/>
            </a:pPr>
            <a:endParaRPr sz="2000" b="1">
              <a:solidFill>
                <a:schemeClr val="dk1"/>
              </a:solidFill>
            </a:endParaRPr>
          </a:p>
          <a:p>
            <a:pPr marL="457200" lvl="0" indent="-355600" algn="ctr" rtl="0">
              <a:spcBef>
                <a:spcPts val="1200"/>
              </a:spcBef>
              <a:spcAft>
                <a:spcPts val="0"/>
              </a:spcAft>
              <a:buClr>
                <a:schemeClr val="dk1"/>
              </a:buClr>
              <a:buSzPts val="2000"/>
              <a:buAutoNum type="arabicPeriod"/>
            </a:pPr>
            <a:r>
              <a:rPr lang="en" sz="2000" b="1">
                <a:solidFill>
                  <a:schemeClr val="dk1"/>
                </a:solidFill>
              </a:rPr>
              <a:t>Promote UAH’s Cyber and Computer Engineering Departments</a:t>
            </a:r>
            <a:endParaRPr sz="2000" b="1">
              <a:solidFill>
                <a:schemeClr val="dk1"/>
              </a:solidFill>
            </a:endParaRPr>
          </a:p>
          <a:p>
            <a:pPr marL="457200" lvl="0" indent="0" algn="ctr" rtl="0">
              <a:spcBef>
                <a:spcPts val="1200"/>
              </a:spcBef>
              <a:spcAft>
                <a:spcPts val="0"/>
              </a:spcAft>
              <a:buNone/>
            </a:pPr>
            <a:endParaRPr sz="2000" b="1">
              <a:solidFill>
                <a:schemeClr val="dk1"/>
              </a:solidFill>
            </a:endParaRPr>
          </a:p>
          <a:p>
            <a:pPr marL="457200" lvl="0" indent="-355600" algn="ctr" rtl="0">
              <a:spcBef>
                <a:spcPts val="1200"/>
              </a:spcBef>
              <a:spcAft>
                <a:spcPts val="0"/>
              </a:spcAft>
              <a:buClr>
                <a:schemeClr val="dk1"/>
              </a:buClr>
              <a:buSzPts val="2000"/>
              <a:buAutoNum type="arabicPeriod"/>
            </a:pPr>
            <a:r>
              <a:rPr lang="en" sz="2000" b="1">
                <a:solidFill>
                  <a:schemeClr val="dk1"/>
                </a:solidFill>
              </a:rPr>
              <a:t>Introduce target audience to SCADA systems</a:t>
            </a:r>
            <a:endParaRPr sz="2000" b="1">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463"/>
        <p:cNvGrpSpPr/>
        <p:nvPr/>
      </p:nvGrpSpPr>
      <p:grpSpPr>
        <a:xfrm>
          <a:off x="0" y="0"/>
          <a:ext cx="0" cy="0"/>
          <a:chOff x="0" y="0"/>
          <a:chExt cx="0" cy="0"/>
        </a:xfrm>
      </p:grpSpPr>
      <p:pic>
        <p:nvPicPr>
          <p:cNvPr id="464" name="Google Shape;464;p52"/>
          <p:cNvPicPr preferRelativeResize="0"/>
          <p:nvPr/>
        </p:nvPicPr>
        <p:blipFill>
          <a:blip r:embed="rId3">
            <a:alphaModFix/>
          </a:blip>
          <a:stretch>
            <a:fillRect/>
          </a:stretch>
        </p:blipFill>
        <p:spPr>
          <a:xfrm>
            <a:off x="1151025" y="995600"/>
            <a:ext cx="6632899" cy="3799701"/>
          </a:xfrm>
          <a:prstGeom prst="rect">
            <a:avLst/>
          </a:prstGeom>
          <a:noFill/>
          <a:ln>
            <a:noFill/>
          </a:ln>
        </p:spPr>
      </p:pic>
      <p:sp>
        <p:nvSpPr>
          <p:cNvPr id="465" name="Google Shape;465;p52"/>
          <p:cNvSpPr txBox="1"/>
          <p:nvPr/>
        </p:nvSpPr>
        <p:spPr>
          <a:xfrm>
            <a:off x="2213000" y="376525"/>
            <a:ext cx="4917900" cy="68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rgbClr val="000000"/>
              </a:buClr>
              <a:buSzPts val="990"/>
              <a:buFont typeface="Arial"/>
              <a:buNone/>
            </a:pPr>
            <a:r>
              <a:rPr lang="en" sz="3220" b="1">
                <a:solidFill>
                  <a:schemeClr val="dk1"/>
                </a:solidFill>
              </a:rPr>
              <a:t>PERT Chart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469"/>
        <p:cNvGrpSpPr/>
        <p:nvPr/>
      </p:nvGrpSpPr>
      <p:grpSpPr>
        <a:xfrm>
          <a:off x="0" y="0"/>
          <a:ext cx="0" cy="0"/>
          <a:chOff x="0" y="0"/>
          <a:chExt cx="0" cy="0"/>
        </a:xfrm>
      </p:grpSpPr>
      <p:sp>
        <p:nvSpPr>
          <p:cNvPr id="470" name="Google Shape;470;p53"/>
          <p:cNvSpPr txBox="1">
            <a:spLocks noGrp="1"/>
          </p:cNvSpPr>
          <p:nvPr>
            <p:ph type="title"/>
          </p:nvPr>
        </p:nvSpPr>
        <p:spPr>
          <a:xfrm>
            <a:off x="311700" y="2638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20" b="1"/>
              <a:t>Division of Responsibility</a:t>
            </a:r>
            <a:endParaRPr sz="3220" b="1">
              <a:latin typeface="Arial"/>
              <a:ea typeface="Arial"/>
              <a:cs typeface="Arial"/>
              <a:sym typeface="Arial"/>
            </a:endParaRPr>
          </a:p>
        </p:txBody>
      </p:sp>
      <p:sp>
        <p:nvSpPr>
          <p:cNvPr id="471" name="Google Shape;471;p53"/>
          <p:cNvSpPr txBox="1">
            <a:spLocks noGrp="1"/>
          </p:cNvSpPr>
          <p:nvPr>
            <p:ph type="body" idx="1"/>
          </p:nvPr>
        </p:nvSpPr>
        <p:spPr>
          <a:xfrm>
            <a:off x="865575" y="836575"/>
            <a:ext cx="7583700" cy="4160100"/>
          </a:xfrm>
          <a:prstGeom prst="rect">
            <a:avLst/>
          </a:prstGeom>
        </p:spPr>
        <p:txBody>
          <a:bodyPr spcFirstLastPara="1" wrap="square" lIns="91425" tIns="91425" rIns="91425" bIns="91425" anchor="t" anchorCtr="0">
            <a:normAutofit fontScale="70000" lnSpcReduction="20000"/>
          </a:bodyPr>
          <a:lstStyle/>
          <a:p>
            <a:pPr marL="0" lvl="0" indent="0" algn="just" rtl="0">
              <a:spcBef>
                <a:spcPts val="1200"/>
              </a:spcBef>
              <a:spcAft>
                <a:spcPts val="0"/>
              </a:spcAft>
              <a:buNone/>
            </a:pPr>
            <a:r>
              <a:rPr lang="en" sz="1500" b="1">
                <a:solidFill>
                  <a:schemeClr val="dk1"/>
                </a:solidFill>
              </a:rPr>
              <a:t>Ben Calvert</a:t>
            </a:r>
            <a:endParaRPr sz="1500" b="1">
              <a:solidFill>
                <a:schemeClr val="dk1"/>
              </a:solidFill>
            </a:endParaRPr>
          </a:p>
          <a:p>
            <a:pPr marL="0" lvl="0" indent="457200" algn="just" rtl="0">
              <a:spcBef>
                <a:spcPts val="1200"/>
              </a:spcBef>
              <a:spcAft>
                <a:spcPts val="0"/>
              </a:spcAft>
              <a:buNone/>
            </a:pPr>
            <a:r>
              <a:rPr lang="en" sz="1500">
                <a:solidFill>
                  <a:schemeClr val="dk1"/>
                </a:solidFill>
              </a:rPr>
              <a:t>Case/Model Construction, Motion System, Cybersecurity Analysis, Cyber Hacks/Exploits</a:t>
            </a:r>
            <a:endParaRPr sz="1500">
              <a:solidFill>
                <a:schemeClr val="dk1"/>
              </a:solidFill>
            </a:endParaRPr>
          </a:p>
          <a:p>
            <a:pPr marL="0" lvl="0" indent="0" algn="just" rtl="0">
              <a:spcBef>
                <a:spcPts val="1200"/>
              </a:spcBef>
              <a:spcAft>
                <a:spcPts val="0"/>
              </a:spcAft>
              <a:buNone/>
            </a:pPr>
            <a:r>
              <a:rPr lang="en" sz="1500" b="1">
                <a:solidFill>
                  <a:schemeClr val="dk1"/>
                </a:solidFill>
              </a:rPr>
              <a:t>Ben Mcanulty</a:t>
            </a:r>
            <a:endParaRPr sz="1500" b="1">
              <a:solidFill>
                <a:schemeClr val="dk1"/>
              </a:solidFill>
            </a:endParaRPr>
          </a:p>
          <a:p>
            <a:pPr marL="0" lvl="0" indent="457200" algn="just" rtl="0">
              <a:spcBef>
                <a:spcPts val="1200"/>
              </a:spcBef>
              <a:spcAft>
                <a:spcPts val="0"/>
              </a:spcAft>
              <a:buNone/>
            </a:pPr>
            <a:r>
              <a:rPr lang="en" sz="1500">
                <a:solidFill>
                  <a:schemeClr val="dk1"/>
                </a:solidFill>
              </a:rPr>
              <a:t>Model Construction, Motion System, Cybersecurity Analysis, Cyber Hacks/Exploits</a:t>
            </a:r>
            <a:endParaRPr sz="1500">
              <a:solidFill>
                <a:schemeClr val="dk1"/>
              </a:solidFill>
            </a:endParaRPr>
          </a:p>
          <a:p>
            <a:pPr marL="0" lvl="0" indent="0" algn="just" rtl="0">
              <a:spcBef>
                <a:spcPts val="1200"/>
              </a:spcBef>
              <a:spcAft>
                <a:spcPts val="0"/>
              </a:spcAft>
              <a:buNone/>
            </a:pPr>
            <a:r>
              <a:rPr lang="en" sz="1500" b="1">
                <a:solidFill>
                  <a:schemeClr val="dk1"/>
                </a:solidFill>
              </a:rPr>
              <a:t>Jonathan Beason</a:t>
            </a:r>
            <a:endParaRPr sz="1500" b="1">
              <a:solidFill>
                <a:schemeClr val="dk1"/>
              </a:solidFill>
            </a:endParaRPr>
          </a:p>
          <a:p>
            <a:pPr marL="0" lvl="0" indent="457200" algn="just" rtl="0">
              <a:spcBef>
                <a:spcPts val="1200"/>
              </a:spcBef>
              <a:spcAft>
                <a:spcPts val="0"/>
              </a:spcAft>
              <a:buNone/>
            </a:pPr>
            <a:r>
              <a:rPr lang="en" sz="1500">
                <a:solidFill>
                  <a:schemeClr val="dk1"/>
                </a:solidFill>
              </a:rPr>
              <a:t>Project Initiation, Window System, Cybersecurity Analysis, Cyber Hacks/Exploits</a:t>
            </a:r>
            <a:endParaRPr sz="1500">
              <a:solidFill>
                <a:schemeClr val="dk1"/>
              </a:solidFill>
            </a:endParaRPr>
          </a:p>
          <a:p>
            <a:pPr marL="0" lvl="0" indent="0" algn="just" rtl="0">
              <a:spcBef>
                <a:spcPts val="1200"/>
              </a:spcBef>
              <a:spcAft>
                <a:spcPts val="0"/>
              </a:spcAft>
              <a:buNone/>
            </a:pPr>
            <a:r>
              <a:rPr lang="en" sz="1500" b="1">
                <a:solidFill>
                  <a:schemeClr val="dk1"/>
                </a:solidFill>
              </a:rPr>
              <a:t>Simone Gbouomou</a:t>
            </a:r>
            <a:endParaRPr sz="1500" b="1">
              <a:solidFill>
                <a:schemeClr val="dk1"/>
              </a:solidFill>
            </a:endParaRPr>
          </a:p>
          <a:p>
            <a:pPr marL="0" lvl="0" indent="457200" algn="just" rtl="0">
              <a:spcBef>
                <a:spcPts val="1200"/>
              </a:spcBef>
              <a:spcAft>
                <a:spcPts val="0"/>
              </a:spcAft>
              <a:buNone/>
            </a:pPr>
            <a:r>
              <a:rPr lang="en" sz="1500">
                <a:solidFill>
                  <a:schemeClr val="dk1"/>
                </a:solidFill>
              </a:rPr>
              <a:t>Model Construction, Motion System, Cybersecurity Analysis, Cyber Hacks/Exploits</a:t>
            </a:r>
            <a:endParaRPr sz="1500">
              <a:solidFill>
                <a:schemeClr val="dk1"/>
              </a:solidFill>
            </a:endParaRPr>
          </a:p>
          <a:p>
            <a:pPr marL="0" lvl="0" indent="0" algn="just" rtl="0">
              <a:spcBef>
                <a:spcPts val="1200"/>
              </a:spcBef>
              <a:spcAft>
                <a:spcPts val="0"/>
              </a:spcAft>
              <a:buNone/>
            </a:pPr>
            <a:r>
              <a:rPr lang="en" sz="1500" b="1">
                <a:solidFill>
                  <a:schemeClr val="dk1"/>
                </a:solidFill>
              </a:rPr>
              <a:t>Ben Curths</a:t>
            </a:r>
            <a:endParaRPr sz="1500" b="1">
              <a:solidFill>
                <a:schemeClr val="dk1"/>
              </a:solidFill>
            </a:endParaRPr>
          </a:p>
          <a:p>
            <a:pPr marL="0" lvl="0" indent="457200" algn="just" rtl="0">
              <a:spcBef>
                <a:spcPts val="1200"/>
              </a:spcBef>
              <a:spcAft>
                <a:spcPts val="0"/>
              </a:spcAft>
              <a:buNone/>
            </a:pPr>
            <a:r>
              <a:rPr lang="en" sz="1500">
                <a:solidFill>
                  <a:schemeClr val="dk1"/>
                </a:solidFill>
              </a:rPr>
              <a:t>Smart Lock System, Garage Door System, IR Sensor System, Anti-Theft System</a:t>
            </a:r>
            <a:endParaRPr sz="1500">
              <a:solidFill>
                <a:schemeClr val="dk1"/>
              </a:solidFill>
            </a:endParaRPr>
          </a:p>
          <a:p>
            <a:pPr marL="0" lvl="0" indent="0" algn="just" rtl="0">
              <a:spcBef>
                <a:spcPts val="1200"/>
              </a:spcBef>
              <a:spcAft>
                <a:spcPts val="0"/>
              </a:spcAft>
              <a:buNone/>
            </a:pPr>
            <a:r>
              <a:rPr lang="en" sz="1500" b="1">
                <a:solidFill>
                  <a:schemeClr val="dk1"/>
                </a:solidFill>
              </a:rPr>
              <a:t>Chad Bryan</a:t>
            </a:r>
            <a:endParaRPr sz="1500" b="1">
              <a:solidFill>
                <a:schemeClr val="dk1"/>
              </a:solidFill>
            </a:endParaRPr>
          </a:p>
          <a:p>
            <a:pPr marL="0" lvl="0" indent="457200" algn="just" rtl="0">
              <a:spcBef>
                <a:spcPts val="1200"/>
              </a:spcBef>
              <a:spcAft>
                <a:spcPts val="1200"/>
              </a:spcAft>
              <a:buNone/>
            </a:pPr>
            <a:r>
              <a:rPr lang="en" sz="1500">
                <a:solidFill>
                  <a:schemeClr val="dk1"/>
                </a:solidFill>
              </a:rPr>
              <a:t>Smart Lock System, Garage Door System, IR Sensor System, Anti-Theft System</a:t>
            </a:r>
            <a:endParaRPr sz="1500">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475"/>
        <p:cNvGrpSpPr/>
        <p:nvPr/>
      </p:nvGrpSpPr>
      <p:grpSpPr>
        <a:xfrm>
          <a:off x="0" y="0"/>
          <a:ext cx="0" cy="0"/>
          <a:chOff x="0" y="0"/>
          <a:chExt cx="0" cy="0"/>
        </a:xfrm>
      </p:grpSpPr>
      <p:sp>
        <p:nvSpPr>
          <p:cNvPr id="476" name="Google Shape;476;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20" b="1"/>
              <a:t>Cost Estimation</a:t>
            </a:r>
            <a:endParaRPr sz="3220" b="1">
              <a:latin typeface="Arial"/>
              <a:ea typeface="Arial"/>
              <a:cs typeface="Arial"/>
              <a:sym typeface="Arial"/>
            </a:endParaRPr>
          </a:p>
        </p:txBody>
      </p:sp>
      <p:sp>
        <p:nvSpPr>
          <p:cNvPr id="477" name="Google Shape;477;p54"/>
          <p:cNvSpPr txBox="1">
            <a:spLocks noGrp="1"/>
          </p:cNvSpPr>
          <p:nvPr>
            <p:ph type="body" idx="1"/>
          </p:nvPr>
        </p:nvSpPr>
        <p:spPr>
          <a:xfrm>
            <a:off x="1049400" y="1118475"/>
            <a:ext cx="7045200" cy="2261100"/>
          </a:xfrm>
          <a:prstGeom prst="rect">
            <a:avLst/>
          </a:prstGeom>
        </p:spPr>
        <p:txBody>
          <a:bodyPr spcFirstLastPara="1" wrap="square" lIns="91425" tIns="91425" rIns="91425" bIns="91425" anchor="t" anchorCtr="0">
            <a:normAutofit fontScale="55000" lnSpcReduction="20000"/>
          </a:bodyPr>
          <a:lstStyle/>
          <a:p>
            <a:pPr marL="0" lvl="0" indent="0" algn="just" rtl="0">
              <a:spcBef>
                <a:spcPts val="1200"/>
              </a:spcBef>
              <a:spcAft>
                <a:spcPts val="0"/>
              </a:spcAft>
              <a:buSzPts val="440"/>
              <a:buNone/>
            </a:pPr>
            <a:r>
              <a:rPr lang="en" sz="1740" dirty="0">
                <a:solidFill>
                  <a:schemeClr val="dk1"/>
                </a:solidFill>
              </a:rPr>
              <a:t>Funding provided by the ECE Department:		$400</a:t>
            </a:r>
            <a:endParaRPr sz="1740" dirty="0">
              <a:solidFill>
                <a:schemeClr val="dk1"/>
              </a:solidFill>
            </a:endParaRPr>
          </a:p>
          <a:p>
            <a:pPr marL="0" lvl="0" indent="0" algn="just" rtl="0">
              <a:spcBef>
                <a:spcPts val="1200"/>
              </a:spcBef>
              <a:spcAft>
                <a:spcPts val="0"/>
              </a:spcAft>
              <a:buSzPts val="440"/>
              <a:buNone/>
            </a:pPr>
            <a:r>
              <a:rPr lang="en" sz="1740" dirty="0">
                <a:solidFill>
                  <a:schemeClr val="dk1"/>
                </a:solidFill>
              </a:rPr>
              <a:t>Estimated labor cost in hours:					352 hours</a:t>
            </a:r>
            <a:endParaRPr sz="1740" dirty="0">
              <a:solidFill>
                <a:schemeClr val="dk1"/>
              </a:solidFill>
            </a:endParaRPr>
          </a:p>
          <a:p>
            <a:pPr marL="0" lvl="0" indent="0" algn="just" rtl="0">
              <a:spcBef>
                <a:spcPts val="1200"/>
              </a:spcBef>
              <a:spcAft>
                <a:spcPts val="0"/>
              </a:spcAft>
              <a:buSzPts val="440"/>
              <a:buNone/>
            </a:pPr>
            <a:r>
              <a:rPr lang="en" sz="1740" dirty="0">
                <a:solidFill>
                  <a:schemeClr val="dk1"/>
                </a:solidFill>
              </a:rPr>
              <a:t>Itemized price and expenses:					$407    </a:t>
            </a:r>
            <a:endParaRPr sz="1740" dirty="0">
              <a:solidFill>
                <a:schemeClr val="dk1"/>
              </a:solidFill>
            </a:endParaRPr>
          </a:p>
          <a:p>
            <a:pPr marL="0" lvl="0" indent="0" algn="just" rtl="0">
              <a:spcBef>
                <a:spcPts val="1200"/>
              </a:spcBef>
              <a:spcAft>
                <a:spcPts val="0"/>
              </a:spcAft>
              <a:buSzPts val="440"/>
              <a:buNone/>
            </a:pPr>
            <a:r>
              <a:rPr lang="en" sz="1740" dirty="0">
                <a:solidFill>
                  <a:schemeClr val="dk1"/>
                </a:solidFill>
              </a:rPr>
              <a:t>Fixed Cost:									None</a:t>
            </a:r>
            <a:endParaRPr sz="1740" dirty="0">
              <a:solidFill>
                <a:schemeClr val="dk1"/>
              </a:solidFill>
            </a:endParaRPr>
          </a:p>
          <a:p>
            <a:pPr marL="0" lvl="0" indent="0" algn="just" rtl="0">
              <a:spcBef>
                <a:spcPts val="1200"/>
              </a:spcBef>
              <a:spcAft>
                <a:spcPts val="1200"/>
              </a:spcAft>
              <a:buSzPts val="440"/>
              <a:buNone/>
            </a:pPr>
            <a:r>
              <a:rPr lang="en" sz="1740" dirty="0">
                <a:solidFill>
                  <a:schemeClr val="dk1"/>
                </a:solidFill>
              </a:rPr>
              <a:t>Variable Cost:								Labor/Materials </a:t>
            </a:r>
            <a:endParaRPr sz="1740" dirty="0">
              <a:solidFill>
                <a:schemeClr val="dk1"/>
              </a:solidFill>
            </a:endParaRPr>
          </a:p>
        </p:txBody>
      </p:sp>
      <p:sp>
        <p:nvSpPr>
          <p:cNvPr id="478" name="Google Shape;478;p54"/>
          <p:cNvSpPr txBox="1"/>
          <p:nvPr/>
        </p:nvSpPr>
        <p:spPr>
          <a:xfrm>
            <a:off x="624600" y="3480325"/>
            <a:ext cx="7894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CBD7D8"/>
                </a:solidFill>
              </a:rPr>
              <a:t>The cost associated with the project can be seen broken down in Cost Analysis 1 &amp; 2</a:t>
            </a:r>
            <a:endParaRPr sz="1600">
              <a:solidFill>
                <a:srgbClr val="CBD7D8"/>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482"/>
        <p:cNvGrpSpPr/>
        <p:nvPr/>
      </p:nvGrpSpPr>
      <p:grpSpPr>
        <a:xfrm>
          <a:off x="0" y="0"/>
          <a:ext cx="0" cy="0"/>
          <a:chOff x="0" y="0"/>
          <a:chExt cx="0" cy="0"/>
        </a:xfrm>
      </p:grpSpPr>
      <p:sp>
        <p:nvSpPr>
          <p:cNvPr id="483" name="Google Shape;483;p55"/>
          <p:cNvSpPr txBox="1">
            <a:spLocks noGrp="1"/>
          </p:cNvSpPr>
          <p:nvPr>
            <p:ph type="title"/>
          </p:nvPr>
        </p:nvSpPr>
        <p:spPr>
          <a:xfrm>
            <a:off x="311700" y="2828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20" b="1"/>
              <a:t>Cost Analysis II</a:t>
            </a:r>
            <a:endParaRPr sz="3220" b="1">
              <a:latin typeface="Arial"/>
              <a:ea typeface="Arial"/>
              <a:cs typeface="Arial"/>
              <a:sym typeface="Arial"/>
            </a:endParaRPr>
          </a:p>
        </p:txBody>
      </p:sp>
      <p:sp>
        <p:nvSpPr>
          <p:cNvPr id="484" name="Google Shape;484;p55"/>
          <p:cNvSpPr txBox="1"/>
          <p:nvPr/>
        </p:nvSpPr>
        <p:spPr>
          <a:xfrm>
            <a:off x="550075" y="1505775"/>
            <a:ext cx="35976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rPr>
              <a:t>OpenPLC Software			Free</a:t>
            </a:r>
            <a:endParaRPr sz="1600">
              <a:solidFill>
                <a:schemeClr val="dk1"/>
              </a:solidFill>
            </a:endParaRPr>
          </a:p>
          <a:p>
            <a:pPr marL="0" lvl="0" indent="0" algn="l" rtl="0">
              <a:spcBef>
                <a:spcPts val="0"/>
              </a:spcBef>
              <a:spcAft>
                <a:spcPts val="0"/>
              </a:spcAft>
              <a:buNone/>
            </a:pPr>
            <a:r>
              <a:rPr lang="en" sz="1600">
                <a:solidFill>
                  <a:schemeClr val="dk1"/>
                </a:solidFill>
              </a:rPr>
              <a:t>scadaBr/ Home - Assistant	Free</a:t>
            </a:r>
            <a:endParaRPr sz="1600">
              <a:solidFill>
                <a:schemeClr val="dk1"/>
              </a:solidFill>
            </a:endParaRPr>
          </a:p>
          <a:p>
            <a:pPr marL="0" lvl="0" indent="0" algn="l" rtl="0">
              <a:spcBef>
                <a:spcPts val="0"/>
              </a:spcBef>
              <a:spcAft>
                <a:spcPts val="0"/>
              </a:spcAft>
              <a:buNone/>
            </a:pPr>
            <a:r>
              <a:rPr lang="en" sz="1600">
                <a:solidFill>
                  <a:schemeClr val="dk1"/>
                </a:solidFill>
              </a:rPr>
              <a:t>Linux OS					Free</a:t>
            </a:r>
            <a:endParaRPr sz="1600">
              <a:solidFill>
                <a:schemeClr val="dk1"/>
              </a:solidFill>
            </a:endParaRPr>
          </a:p>
        </p:txBody>
      </p:sp>
      <p:sp>
        <p:nvSpPr>
          <p:cNvPr id="485" name="Google Shape;485;p55"/>
          <p:cNvSpPr txBox="1"/>
          <p:nvPr/>
        </p:nvSpPr>
        <p:spPr>
          <a:xfrm>
            <a:off x="629600" y="1085088"/>
            <a:ext cx="3024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u="sng">
                <a:solidFill>
                  <a:schemeClr val="dk1"/>
                </a:solidFill>
              </a:rPr>
              <a:t>Software / Services</a:t>
            </a:r>
            <a:endParaRPr sz="1800" u="sng">
              <a:solidFill>
                <a:schemeClr val="dk1"/>
              </a:solidFill>
            </a:endParaRPr>
          </a:p>
        </p:txBody>
      </p:sp>
      <p:sp>
        <p:nvSpPr>
          <p:cNvPr id="486" name="Google Shape;486;p55"/>
          <p:cNvSpPr txBox="1"/>
          <p:nvPr/>
        </p:nvSpPr>
        <p:spPr>
          <a:xfrm>
            <a:off x="4243100" y="1505775"/>
            <a:ext cx="3768000" cy="289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rPr>
              <a:t>Building Model				60 hrs</a:t>
            </a:r>
            <a:endParaRPr sz="1600">
              <a:solidFill>
                <a:schemeClr val="dk1"/>
              </a:solidFill>
            </a:endParaRPr>
          </a:p>
          <a:p>
            <a:pPr marL="0" lvl="0" indent="0" algn="l" rtl="0">
              <a:spcBef>
                <a:spcPts val="0"/>
              </a:spcBef>
              <a:spcAft>
                <a:spcPts val="0"/>
              </a:spcAft>
              <a:buNone/>
            </a:pPr>
            <a:r>
              <a:rPr lang="en" sz="1600">
                <a:solidFill>
                  <a:schemeClr val="dk1"/>
                </a:solidFill>
              </a:rPr>
              <a:t>Building Case				60 hrs</a:t>
            </a:r>
            <a:endParaRPr sz="1600">
              <a:solidFill>
                <a:schemeClr val="dk1"/>
              </a:solidFill>
            </a:endParaRPr>
          </a:p>
          <a:p>
            <a:pPr marL="0" lvl="0" indent="0" algn="l" rtl="0">
              <a:spcBef>
                <a:spcPts val="0"/>
              </a:spcBef>
              <a:spcAft>
                <a:spcPts val="0"/>
              </a:spcAft>
              <a:buNone/>
            </a:pPr>
            <a:r>
              <a:rPr lang="en" sz="1600">
                <a:solidFill>
                  <a:schemeClr val="dk1"/>
                </a:solidFill>
              </a:rPr>
              <a:t>Ladder Logic Programming	60 hrs</a:t>
            </a:r>
            <a:endParaRPr sz="1600">
              <a:solidFill>
                <a:schemeClr val="dk1"/>
              </a:solidFill>
            </a:endParaRPr>
          </a:p>
          <a:p>
            <a:pPr marL="0" lvl="0" indent="0" algn="l" rtl="0">
              <a:spcBef>
                <a:spcPts val="0"/>
              </a:spcBef>
              <a:spcAft>
                <a:spcPts val="0"/>
              </a:spcAft>
              <a:buNone/>
            </a:pPr>
            <a:r>
              <a:rPr lang="en" sz="1600">
                <a:solidFill>
                  <a:schemeClr val="dk1"/>
                </a:solidFill>
              </a:rPr>
              <a:t>Circuit Prototyping			20 hrs</a:t>
            </a:r>
            <a:endParaRPr sz="1600">
              <a:solidFill>
                <a:schemeClr val="dk1"/>
              </a:solidFill>
            </a:endParaRPr>
          </a:p>
          <a:p>
            <a:pPr marL="0" lvl="0" indent="0" algn="l" rtl="0">
              <a:spcBef>
                <a:spcPts val="0"/>
              </a:spcBef>
              <a:spcAft>
                <a:spcPts val="0"/>
              </a:spcAft>
              <a:buNone/>
            </a:pPr>
            <a:r>
              <a:rPr lang="en" sz="1600">
                <a:solidFill>
                  <a:schemeClr val="dk1"/>
                </a:solidFill>
              </a:rPr>
              <a:t>Integration				14 hrs</a:t>
            </a:r>
            <a:endParaRPr sz="1600">
              <a:solidFill>
                <a:schemeClr val="dk1"/>
              </a:solidFill>
            </a:endParaRPr>
          </a:p>
          <a:p>
            <a:pPr marL="0" lvl="0" indent="0" algn="l" rtl="0">
              <a:spcBef>
                <a:spcPts val="0"/>
              </a:spcBef>
              <a:spcAft>
                <a:spcPts val="0"/>
              </a:spcAft>
              <a:buNone/>
            </a:pPr>
            <a:r>
              <a:rPr lang="en" sz="1600">
                <a:solidFill>
                  <a:schemeClr val="dk1"/>
                </a:solidFill>
              </a:rPr>
              <a:t>Testing					38 hrs</a:t>
            </a:r>
            <a:endParaRPr sz="1600">
              <a:solidFill>
                <a:schemeClr val="dk1"/>
              </a:solidFill>
            </a:endParaRPr>
          </a:p>
          <a:p>
            <a:pPr marL="0" lvl="0" indent="0" algn="l" rtl="0">
              <a:spcBef>
                <a:spcPts val="0"/>
              </a:spcBef>
              <a:spcAft>
                <a:spcPts val="0"/>
              </a:spcAft>
              <a:buNone/>
            </a:pPr>
            <a:r>
              <a:rPr lang="en" sz="1600">
                <a:solidFill>
                  <a:schemeClr val="dk1"/>
                </a:solidFill>
              </a:rPr>
              <a:t>Cybersecurity Analysis		60 hrs</a:t>
            </a:r>
            <a:endParaRPr sz="1600">
              <a:solidFill>
                <a:schemeClr val="dk1"/>
              </a:solidFill>
            </a:endParaRPr>
          </a:p>
          <a:p>
            <a:pPr marL="0" lvl="0" indent="0" algn="l" rtl="0">
              <a:spcBef>
                <a:spcPts val="0"/>
              </a:spcBef>
              <a:spcAft>
                <a:spcPts val="0"/>
              </a:spcAft>
              <a:buNone/>
            </a:pPr>
            <a:r>
              <a:rPr lang="en" sz="1600" u="sng">
                <a:solidFill>
                  <a:schemeClr val="dk1"/>
                </a:solidFill>
              </a:rPr>
              <a:t>Cybersecurity Hacks		40 hrs</a:t>
            </a:r>
            <a:endParaRPr sz="1600">
              <a:solidFill>
                <a:schemeClr val="dk1"/>
              </a:solidFill>
            </a:endParaRPr>
          </a:p>
          <a:p>
            <a:pPr marL="0" lvl="0" indent="0" algn="l" rtl="0">
              <a:spcBef>
                <a:spcPts val="0"/>
              </a:spcBef>
              <a:spcAft>
                <a:spcPts val="0"/>
              </a:spcAft>
              <a:buNone/>
            </a:pPr>
            <a:endParaRPr sz="1600">
              <a:solidFill>
                <a:schemeClr val="dk1"/>
              </a:solidFill>
            </a:endParaRPr>
          </a:p>
          <a:p>
            <a:pPr marL="0" lvl="0" indent="0" algn="l" rtl="0">
              <a:spcBef>
                <a:spcPts val="0"/>
              </a:spcBef>
              <a:spcAft>
                <a:spcPts val="0"/>
              </a:spcAft>
              <a:buNone/>
            </a:pPr>
            <a:r>
              <a:rPr lang="en" sz="1600">
                <a:solidFill>
                  <a:schemeClr val="dk1"/>
                </a:solidFill>
              </a:rPr>
              <a:t>				Total	       352 hrs	</a:t>
            </a:r>
            <a:endParaRPr sz="1600">
              <a:solidFill>
                <a:schemeClr val="dk1"/>
              </a:solidFill>
            </a:endParaRPr>
          </a:p>
        </p:txBody>
      </p:sp>
      <p:sp>
        <p:nvSpPr>
          <p:cNvPr id="487" name="Google Shape;487;p55"/>
          <p:cNvSpPr txBox="1"/>
          <p:nvPr/>
        </p:nvSpPr>
        <p:spPr>
          <a:xfrm>
            <a:off x="4298000" y="1085100"/>
            <a:ext cx="18258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u="sng">
                <a:solidFill>
                  <a:schemeClr val="dk1"/>
                </a:solidFill>
              </a:rPr>
              <a:t>Labor Cost</a:t>
            </a:r>
            <a:endParaRPr sz="1800" u="sng">
              <a:solidFill>
                <a:schemeClr val="dk1"/>
              </a:solidFill>
            </a:endParaRPr>
          </a:p>
        </p:txBody>
      </p:sp>
      <p:sp>
        <p:nvSpPr>
          <p:cNvPr id="488" name="Google Shape;488;p55"/>
          <p:cNvSpPr txBox="1"/>
          <p:nvPr/>
        </p:nvSpPr>
        <p:spPr>
          <a:xfrm>
            <a:off x="6924325" y="1085100"/>
            <a:ext cx="8565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u="sng">
                <a:solidFill>
                  <a:schemeClr val="dk1"/>
                </a:solidFill>
              </a:rPr>
              <a:t>Est.</a:t>
            </a:r>
            <a:endParaRPr sz="1800" u="sng">
              <a:solidFill>
                <a:schemeClr val="dk1"/>
              </a:solidFill>
            </a:endParaRPr>
          </a:p>
        </p:txBody>
      </p:sp>
      <p:sp>
        <p:nvSpPr>
          <p:cNvPr id="489" name="Google Shape;489;p55"/>
          <p:cNvSpPr txBox="1"/>
          <p:nvPr/>
        </p:nvSpPr>
        <p:spPr>
          <a:xfrm>
            <a:off x="7941950" y="1085100"/>
            <a:ext cx="10932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u="sng">
                <a:solidFill>
                  <a:schemeClr val="dk1"/>
                </a:solidFill>
              </a:rPr>
              <a:t>Actual</a:t>
            </a:r>
            <a:endParaRPr sz="1800" u="sng">
              <a:solidFill>
                <a:schemeClr val="dk1"/>
              </a:solidFill>
            </a:endParaRPr>
          </a:p>
        </p:txBody>
      </p:sp>
      <p:sp>
        <p:nvSpPr>
          <p:cNvPr id="490" name="Google Shape;490;p55"/>
          <p:cNvSpPr txBox="1"/>
          <p:nvPr/>
        </p:nvSpPr>
        <p:spPr>
          <a:xfrm>
            <a:off x="7844600" y="1505775"/>
            <a:ext cx="943800" cy="26475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600">
                <a:solidFill>
                  <a:srgbClr val="FF0000"/>
                </a:solidFill>
              </a:rPr>
              <a:t>100 hrs</a:t>
            </a:r>
            <a:endParaRPr sz="1600">
              <a:solidFill>
                <a:srgbClr val="FF0000"/>
              </a:solidFill>
            </a:endParaRPr>
          </a:p>
          <a:p>
            <a:pPr marL="0" lvl="0" indent="0" algn="l" rtl="0">
              <a:lnSpc>
                <a:spcPct val="100000"/>
              </a:lnSpc>
              <a:spcBef>
                <a:spcPts val="0"/>
              </a:spcBef>
              <a:spcAft>
                <a:spcPts val="0"/>
              </a:spcAft>
              <a:buNone/>
            </a:pPr>
            <a:r>
              <a:rPr lang="en" sz="1600">
                <a:solidFill>
                  <a:schemeClr val="dk1"/>
                </a:solidFill>
              </a:rPr>
              <a:t>  </a:t>
            </a:r>
            <a:r>
              <a:rPr lang="en" sz="1600">
                <a:solidFill>
                  <a:srgbClr val="8BC34A"/>
                </a:solidFill>
              </a:rPr>
              <a:t>55 hrs</a:t>
            </a:r>
            <a:endParaRPr sz="1600">
              <a:solidFill>
                <a:srgbClr val="8BC34A"/>
              </a:solidFill>
            </a:endParaRPr>
          </a:p>
          <a:p>
            <a:pPr marL="0" lvl="0" indent="0" algn="l" rtl="0">
              <a:lnSpc>
                <a:spcPct val="100000"/>
              </a:lnSpc>
              <a:spcBef>
                <a:spcPts val="0"/>
              </a:spcBef>
              <a:spcAft>
                <a:spcPts val="0"/>
              </a:spcAft>
              <a:buNone/>
            </a:pPr>
            <a:r>
              <a:rPr lang="en" sz="1600">
                <a:solidFill>
                  <a:schemeClr val="dk1"/>
                </a:solidFill>
              </a:rPr>
              <a:t>  </a:t>
            </a:r>
            <a:r>
              <a:rPr lang="en" sz="1600">
                <a:solidFill>
                  <a:srgbClr val="FF0000"/>
                </a:solidFill>
              </a:rPr>
              <a:t>80 hrs</a:t>
            </a:r>
            <a:endParaRPr sz="1600">
              <a:solidFill>
                <a:srgbClr val="FF0000"/>
              </a:solidFill>
            </a:endParaRPr>
          </a:p>
          <a:p>
            <a:pPr marL="0" lvl="0" indent="0" algn="l" rtl="0">
              <a:lnSpc>
                <a:spcPct val="100000"/>
              </a:lnSpc>
              <a:spcBef>
                <a:spcPts val="0"/>
              </a:spcBef>
              <a:spcAft>
                <a:spcPts val="0"/>
              </a:spcAft>
              <a:buNone/>
            </a:pPr>
            <a:r>
              <a:rPr lang="en" sz="1600">
                <a:solidFill>
                  <a:schemeClr val="dk1"/>
                </a:solidFill>
              </a:rPr>
              <a:t>  </a:t>
            </a:r>
            <a:r>
              <a:rPr lang="en" sz="1600">
                <a:solidFill>
                  <a:srgbClr val="FF0000"/>
                </a:solidFill>
              </a:rPr>
              <a:t>60 hrs</a:t>
            </a:r>
            <a:endParaRPr sz="1600">
              <a:solidFill>
                <a:srgbClr val="FF0000"/>
              </a:solidFill>
            </a:endParaRPr>
          </a:p>
          <a:p>
            <a:pPr marL="0" lvl="0" indent="0" algn="l" rtl="0">
              <a:lnSpc>
                <a:spcPct val="100000"/>
              </a:lnSpc>
              <a:spcBef>
                <a:spcPts val="0"/>
              </a:spcBef>
              <a:spcAft>
                <a:spcPts val="0"/>
              </a:spcAft>
              <a:buNone/>
            </a:pPr>
            <a:r>
              <a:rPr lang="en" sz="1600">
                <a:solidFill>
                  <a:schemeClr val="dk1"/>
                </a:solidFill>
              </a:rPr>
              <a:t>  </a:t>
            </a:r>
            <a:r>
              <a:rPr lang="en" sz="1600">
                <a:solidFill>
                  <a:srgbClr val="FF0000"/>
                </a:solidFill>
              </a:rPr>
              <a:t>54 hrs</a:t>
            </a:r>
            <a:endParaRPr sz="1600">
              <a:solidFill>
                <a:srgbClr val="FF0000"/>
              </a:solidFill>
            </a:endParaRPr>
          </a:p>
          <a:p>
            <a:pPr marL="0" lvl="0" indent="0" algn="l" rtl="0">
              <a:spcBef>
                <a:spcPts val="0"/>
              </a:spcBef>
              <a:spcAft>
                <a:spcPts val="0"/>
              </a:spcAft>
              <a:buNone/>
            </a:pPr>
            <a:r>
              <a:rPr lang="en">
                <a:solidFill>
                  <a:schemeClr val="dk1"/>
                </a:solidFill>
              </a:rPr>
              <a:t>  </a:t>
            </a:r>
            <a:r>
              <a:rPr lang="en" sz="1600">
                <a:solidFill>
                  <a:srgbClr val="FF0000"/>
                </a:solidFill>
              </a:rPr>
              <a:t>60 hrs</a:t>
            </a:r>
            <a:endParaRPr sz="1600">
              <a:solidFill>
                <a:srgbClr val="FF0000"/>
              </a:solidFill>
            </a:endParaRPr>
          </a:p>
          <a:p>
            <a:pPr marL="0" lvl="0" indent="0" algn="l" rtl="0">
              <a:spcBef>
                <a:spcPts val="0"/>
              </a:spcBef>
              <a:spcAft>
                <a:spcPts val="0"/>
              </a:spcAft>
              <a:buNone/>
            </a:pPr>
            <a:r>
              <a:rPr lang="en" sz="1600">
                <a:solidFill>
                  <a:schemeClr val="dk1"/>
                </a:solidFill>
              </a:rPr>
              <a:t>  </a:t>
            </a:r>
            <a:r>
              <a:rPr lang="en" sz="1600">
                <a:solidFill>
                  <a:srgbClr val="8BC34A"/>
                </a:solidFill>
              </a:rPr>
              <a:t>60 hrs</a:t>
            </a:r>
            <a:endParaRPr sz="1600">
              <a:solidFill>
                <a:srgbClr val="8BC34A"/>
              </a:solidFill>
            </a:endParaRPr>
          </a:p>
          <a:p>
            <a:pPr marL="0" lvl="0" indent="0" algn="l" rtl="0">
              <a:spcBef>
                <a:spcPts val="0"/>
              </a:spcBef>
              <a:spcAft>
                <a:spcPts val="0"/>
              </a:spcAft>
              <a:buNone/>
            </a:pPr>
            <a:r>
              <a:rPr lang="en" sz="1600">
                <a:solidFill>
                  <a:schemeClr val="dk1"/>
                </a:solidFill>
              </a:rPr>
              <a:t>  </a:t>
            </a:r>
            <a:r>
              <a:rPr lang="en" sz="1600" u="sng">
                <a:solidFill>
                  <a:srgbClr val="8BC34A"/>
                </a:solidFill>
              </a:rPr>
              <a:t>40 hrs</a:t>
            </a:r>
            <a:endParaRPr sz="1600" u="sng">
              <a:solidFill>
                <a:srgbClr val="8BC34A"/>
              </a:solidFill>
            </a:endParaRPr>
          </a:p>
          <a:p>
            <a:pPr marL="0" lvl="0" indent="0" algn="l" rtl="0">
              <a:spcBef>
                <a:spcPts val="0"/>
              </a:spcBef>
              <a:spcAft>
                <a:spcPts val="0"/>
              </a:spcAft>
              <a:buNone/>
            </a:pPr>
            <a:endParaRPr sz="1600" u="sng">
              <a:solidFill>
                <a:schemeClr val="dk1"/>
              </a:solidFill>
            </a:endParaRPr>
          </a:p>
          <a:p>
            <a:pPr marL="0" lvl="0" indent="0" algn="l" rtl="0">
              <a:spcBef>
                <a:spcPts val="0"/>
              </a:spcBef>
              <a:spcAft>
                <a:spcPts val="0"/>
              </a:spcAft>
              <a:buNone/>
            </a:pPr>
            <a:r>
              <a:rPr lang="en" sz="1600">
                <a:solidFill>
                  <a:schemeClr val="dk1"/>
                </a:solidFill>
              </a:rPr>
              <a:t> </a:t>
            </a:r>
            <a:r>
              <a:rPr lang="en" sz="1600">
                <a:solidFill>
                  <a:srgbClr val="FF0000"/>
                </a:solidFill>
              </a:rPr>
              <a:t>509 hrs</a:t>
            </a:r>
            <a:endParaRPr sz="1600">
              <a:solidFill>
                <a:srgbClr val="FF000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494"/>
        <p:cNvGrpSpPr/>
        <p:nvPr/>
      </p:nvGrpSpPr>
      <p:grpSpPr>
        <a:xfrm>
          <a:off x="0" y="0"/>
          <a:ext cx="0" cy="0"/>
          <a:chOff x="0" y="0"/>
          <a:chExt cx="0" cy="0"/>
        </a:xfrm>
      </p:grpSpPr>
      <p:sp>
        <p:nvSpPr>
          <p:cNvPr id="495" name="Google Shape;495;p56"/>
          <p:cNvSpPr txBox="1">
            <a:spLocks noGrp="1"/>
          </p:cNvSpPr>
          <p:nvPr>
            <p:ph type="title" idx="4294967295"/>
          </p:nvPr>
        </p:nvSpPr>
        <p:spPr>
          <a:xfrm>
            <a:off x="311700" y="3240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20" b="1"/>
              <a:t>Final Deliverables</a:t>
            </a:r>
            <a:endParaRPr sz="3220" b="1">
              <a:latin typeface="Arial"/>
              <a:ea typeface="Arial"/>
              <a:cs typeface="Arial"/>
              <a:sym typeface="Arial"/>
            </a:endParaRPr>
          </a:p>
        </p:txBody>
      </p:sp>
      <p:sp>
        <p:nvSpPr>
          <p:cNvPr id="496" name="Google Shape;496;p56"/>
          <p:cNvSpPr txBox="1">
            <a:spLocks noGrp="1"/>
          </p:cNvSpPr>
          <p:nvPr>
            <p:ph type="body" idx="4294967295"/>
          </p:nvPr>
        </p:nvSpPr>
        <p:spPr>
          <a:xfrm>
            <a:off x="617675" y="1017725"/>
            <a:ext cx="3777000" cy="3618900"/>
          </a:xfrm>
          <a:prstGeom prst="rect">
            <a:avLst/>
          </a:prstGeom>
        </p:spPr>
        <p:txBody>
          <a:bodyPr spcFirstLastPara="1" wrap="square" lIns="91425" tIns="91425" rIns="91425" bIns="91425" anchor="t" anchorCtr="0">
            <a:normAutofit fontScale="25000" lnSpcReduction="20000"/>
          </a:bodyPr>
          <a:lstStyle/>
          <a:p>
            <a:pPr marL="0" lvl="0" indent="0" algn="l" rtl="0">
              <a:spcBef>
                <a:spcPts val="1200"/>
              </a:spcBef>
              <a:spcAft>
                <a:spcPts val="0"/>
              </a:spcAft>
              <a:buNone/>
            </a:pPr>
            <a:r>
              <a:rPr lang="en" sz="8800" u="sng">
                <a:solidFill>
                  <a:schemeClr val="dk1"/>
                </a:solidFill>
              </a:rPr>
              <a:t>Hardware:</a:t>
            </a:r>
            <a:endParaRPr sz="8800" u="sng">
              <a:solidFill>
                <a:schemeClr val="dk1"/>
              </a:solidFill>
            </a:endParaRPr>
          </a:p>
          <a:p>
            <a:pPr marL="457200" lvl="0" indent="-342900" algn="l" rtl="0">
              <a:spcBef>
                <a:spcPts val="1200"/>
              </a:spcBef>
              <a:spcAft>
                <a:spcPts val="0"/>
              </a:spcAft>
              <a:buClr>
                <a:schemeClr val="dk1"/>
              </a:buClr>
              <a:buSzPct val="100000"/>
              <a:buChar char="●"/>
            </a:pPr>
            <a:r>
              <a:rPr lang="en" sz="7200">
                <a:solidFill>
                  <a:schemeClr val="dk1"/>
                </a:solidFill>
              </a:rPr>
              <a:t>“SCADA Home Security” Model</a:t>
            </a:r>
            <a:endParaRPr sz="7200">
              <a:solidFill>
                <a:schemeClr val="dk1"/>
              </a:solidFill>
            </a:endParaRPr>
          </a:p>
          <a:p>
            <a:pPr marL="914400" lvl="1" indent="-342900" algn="l" rtl="0">
              <a:spcBef>
                <a:spcPts val="0"/>
              </a:spcBef>
              <a:spcAft>
                <a:spcPts val="0"/>
              </a:spcAft>
              <a:buClr>
                <a:schemeClr val="dk1"/>
              </a:buClr>
              <a:buSzPct val="100000"/>
              <a:buChar char="○"/>
            </a:pPr>
            <a:r>
              <a:rPr lang="en" sz="7200">
                <a:solidFill>
                  <a:schemeClr val="dk1"/>
                </a:solidFill>
              </a:rPr>
              <a:t>Interactive Components</a:t>
            </a:r>
            <a:endParaRPr sz="7200">
              <a:solidFill>
                <a:schemeClr val="dk1"/>
              </a:solidFill>
            </a:endParaRPr>
          </a:p>
          <a:p>
            <a:pPr marL="914400" lvl="1" indent="-342900" algn="l" rtl="0">
              <a:spcBef>
                <a:spcPts val="0"/>
              </a:spcBef>
              <a:spcAft>
                <a:spcPts val="0"/>
              </a:spcAft>
              <a:buClr>
                <a:schemeClr val="dk1"/>
              </a:buClr>
              <a:buSzPct val="100000"/>
              <a:buChar char="○"/>
            </a:pPr>
            <a:r>
              <a:rPr lang="en" sz="7200">
                <a:solidFill>
                  <a:schemeClr val="dk1"/>
                </a:solidFill>
              </a:rPr>
              <a:t>Representative Model Building</a:t>
            </a:r>
            <a:endParaRPr sz="7200">
              <a:solidFill>
                <a:schemeClr val="dk1"/>
              </a:solidFill>
            </a:endParaRPr>
          </a:p>
          <a:p>
            <a:pPr marL="914400" lvl="1" indent="-342900" algn="l" rtl="0">
              <a:spcBef>
                <a:spcPts val="0"/>
              </a:spcBef>
              <a:spcAft>
                <a:spcPts val="0"/>
              </a:spcAft>
              <a:buClr>
                <a:schemeClr val="dk1"/>
              </a:buClr>
              <a:buSzPct val="100000"/>
              <a:buChar char="○"/>
            </a:pPr>
            <a:r>
              <a:rPr lang="en" sz="7200">
                <a:solidFill>
                  <a:schemeClr val="dk1"/>
                </a:solidFill>
              </a:rPr>
              <a:t>Enclosure Case</a:t>
            </a:r>
            <a:endParaRPr sz="7200">
              <a:solidFill>
                <a:schemeClr val="dk1"/>
              </a:solidFill>
            </a:endParaRPr>
          </a:p>
          <a:p>
            <a:pPr marL="0" lvl="0" indent="0" algn="l" rtl="0">
              <a:spcBef>
                <a:spcPts val="1200"/>
              </a:spcBef>
              <a:spcAft>
                <a:spcPts val="0"/>
              </a:spcAft>
              <a:buNone/>
            </a:pPr>
            <a:r>
              <a:rPr lang="en" sz="8800" u="sng">
                <a:solidFill>
                  <a:schemeClr val="dk1"/>
                </a:solidFill>
              </a:rPr>
              <a:t>Software:</a:t>
            </a:r>
            <a:endParaRPr sz="8800" u="sng">
              <a:solidFill>
                <a:schemeClr val="dk1"/>
              </a:solidFill>
            </a:endParaRPr>
          </a:p>
          <a:p>
            <a:pPr marL="457200" lvl="0" indent="-342900" algn="l" rtl="0">
              <a:spcBef>
                <a:spcPts val="1200"/>
              </a:spcBef>
              <a:spcAft>
                <a:spcPts val="0"/>
              </a:spcAft>
              <a:buClr>
                <a:schemeClr val="dk1"/>
              </a:buClr>
              <a:buSzPct val="100000"/>
              <a:buChar char="●"/>
            </a:pPr>
            <a:r>
              <a:rPr lang="en" sz="7200">
                <a:solidFill>
                  <a:schemeClr val="dk1"/>
                </a:solidFill>
              </a:rPr>
              <a:t>PLC Ladder Logic Programming</a:t>
            </a:r>
            <a:endParaRPr sz="7200">
              <a:solidFill>
                <a:schemeClr val="dk1"/>
              </a:solidFill>
            </a:endParaRPr>
          </a:p>
          <a:p>
            <a:pPr marL="457200" lvl="0" indent="-342900" algn="l" rtl="0">
              <a:spcBef>
                <a:spcPts val="0"/>
              </a:spcBef>
              <a:spcAft>
                <a:spcPts val="0"/>
              </a:spcAft>
              <a:buClr>
                <a:schemeClr val="dk1"/>
              </a:buClr>
              <a:buSzPct val="100000"/>
              <a:buChar char="●"/>
            </a:pPr>
            <a:r>
              <a:rPr lang="en" sz="7200">
                <a:solidFill>
                  <a:schemeClr val="dk1"/>
                </a:solidFill>
              </a:rPr>
              <a:t>ScadaBR Configuration</a:t>
            </a:r>
            <a:endParaRPr sz="7200">
              <a:solidFill>
                <a:schemeClr val="dk1"/>
              </a:solidFill>
            </a:endParaRPr>
          </a:p>
          <a:p>
            <a:pPr marL="0" lvl="0" indent="0" algn="just" rtl="0">
              <a:spcBef>
                <a:spcPts val="1200"/>
              </a:spcBef>
              <a:spcAft>
                <a:spcPts val="0"/>
              </a:spcAft>
              <a:buNone/>
            </a:pPr>
            <a:endParaRPr sz="4000">
              <a:solidFill>
                <a:schemeClr val="dk1"/>
              </a:solidFill>
            </a:endParaRPr>
          </a:p>
          <a:p>
            <a:pPr marL="0" lvl="0" indent="0" algn="just" rtl="0">
              <a:spcBef>
                <a:spcPts val="1200"/>
              </a:spcBef>
              <a:spcAft>
                <a:spcPts val="1200"/>
              </a:spcAft>
              <a:buNone/>
            </a:pPr>
            <a:r>
              <a:rPr lang="en" sz="2300">
                <a:solidFill>
                  <a:schemeClr val="dk1"/>
                </a:solidFill>
              </a:rPr>
              <a:t>	</a:t>
            </a:r>
            <a:endParaRPr sz="2300">
              <a:solidFill>
                <a:schemeClr val="dk1"/>
              </a:solidFill>
            </a:endParaRPr>
          </a:p>
        </p:txBody>
      </p:sp>
      <p:sp>
        <p:nvSpPr>
          <p:cNvPr id="497" name="Google Shape;497;p56"/>
          <p:cNvSpPr txBox="1">
            <a:spLocks noGrp="1"/>
          </p:cNvSpPr>
          <p:nvPr>
            <p:ph type="body" idx="4294967295"/>
          </p:nvPr>
        </p:nvSpPr>
        <p:spPr>
          <a:xfrm>
            <a:off x="4612325" y="1017725"/>
            <a:ext cx="3733500" cy="3416400"/>
          </a:xfrm>
          <a:prstGeom prst="rect">
            <a:avLst/>
          </a:prstGeom>
        </p:spPr>
        <p:txBody>
          <a:bodyPr spcFirstLastPara="1" wrap="square" lIns="91425" tIns="91425" rIns="91425" bIns="91425" anchor="t" anchorCtr="0">
            <a:normAutofit fontScale="40000" lnSpcReduction="20000"/>
          </a:bodyPr>
          <a:lstStyle/>
          <a:p>
            <a:pPr marL="0" lvl="0" indent="0" algn="l" rtl="0">
              <a:spcBef>
                <a:spcPts val="1200"/>
              </a:spcBef>
              <a:spcAft>
                <a:spcPts val="0"/>
              </a:spcAft>
              <a:buNone/>
            </a:pPr>
            <a:r>
              <a:rPr lang="en" sz="4621" u="sng">
                <a:solidFill>
                  <a:schemeClr val="dk1"/>
                </a:solidFill>
              </a:rPr>
              <a:t>Documentation:</a:t>
            </a:r>
            <a:endParaRPr sz="4621" u="sng">
              <a:solidFill>
                <a:schemeClr val="dk1"/>
              </a:solidFill>
            </a:endParaRPr>
          </a:p>
          <a:p>
            <a:pPr marL="457200" lvl="0" indent="-349250" algn="l" rtl="0">
              <a:spcBef>
                <a:spcPts val="1200"/>
              </a:spcBef>
              <a:spcAft>
                <a:spcPts val="0"/>
              </a:spcAft>
              <a:buClr>
                <a:schemeClr val="dk1"/>
              </a:buClr>
              <a:buSzPct val="100000"/>
              <a:buChar char="●"/>
            </a:pPr>
            <a:r>
              <a:rPr lang="en" sz="4000">
                <a:solidFill>
                  <a:schemeClr val="dk1"/>
                </a:solidFill>
              </a:rPr>
              <a:t>Product Documentation</a:t>
            </a:r>
            <a:endParaRPr sz="4000">
              <a:solidFill>
                <a:schemeClr val="dk1"/>
              </a:solidFill>
            </a:endParaRPr>
          </a:p>
          <a:p>
            <a:pPr marL="914400" lvl="1" indent="-349250" algn="l" rtl="0">
              <a:spcBef>
                <a:spcPts val="0"/>
              </a:spcBef>
              <a:spcAft>
                <a:spcPts val="0"/>
              </a:spcAft>
              <a:buClr>
                <a:schemeClr val="dk1"/>
              </a:buClr>
              <a:buSzPct val="100000"/>
              <a:buChar char="○"/>
            </a:pPr>
            <a:r>
              <a:rPr lang="en" sz="4000">
                <a:solidFill>
                  <a:schemeClr val="dk1"/>
                </a:solidFill>
              </a:rPr>
              <a:t>User Manual</a:t>
            </a:r>
            <a:endParaRPr sz="4000">
              <a:solidFill>
                <a:schemeClr val="dk1"/>
              </a:solidFill>
            </a:endParaRPr>
          </a:p>
          <a:p>
            <a:pPr marL="914400" lvl="1" indent="-349250" algn="l" rtl="0">
              <a:spcBef>
                <a:spcPts val="0"/>
              </a:spcBef>
              <a:spcAft>
                <a:spcPts val="0"/>
              </a:spcAft>
              <a:buClr>
                <a:schemeClr val="dk1"/>
              </a:buClr>
              <a:buSzPct val="100000"/>
              <a:buChar char="○"/>
            </a:pPr>
            <a:r>
              <a:rPr lang="en" sz="4000">
                <a:solidFill>
                  <a:schemeClr val="dk1"/>
                </a:solidFill>
              </a:rPr>
              <a:t>Component Technical References</a:t>
            </a:r>
            <a:endParaRPr sz="4000">
              <a:solidFill>
                <a:schemeClr val="dk1"/>
              </a:solidFill>
            </a:endParaRPr>
          </a:p>
          <a:p>
            <a:pPr marL="457200" lvl="0" indent="-349250" algn="l" rtl="0">
              <a:spcBef>
                <a:spcPts val="0"/>
              </a:spcBef>
              <a:spcAft>
                <a:spcPts val="0"/>
              </a:spcAft>
              <a:buClr>
                <a:schemeClr val="dk1"/>
              </a:buClr>
              <a:buSzPct val="100000"/>
              <a:buChar char="●"/>
            </a:pPr>
            <a:r>
              <a:rPr lang="en" sz="4000">
                <a:solidFill>
                  <a:schemeClr val="dk1"/>
                </a:solidFill>
              </a:rPr>
              <a:t>Project Artifacts</a:t>
            </a:r>
            <a:endParaRPr sz="4000">
              <a:solidFill>
                <a:schemeClr val="dk1"/>
              </a:solidFill>
            </a:endParaRPr>
          </a:p>
          <a:p>
            <a:pPr marL="914400" lvl="1" indent="-349250" algn="l" rtl="0">
              <a:spcBef>
                <a:spcPts val="0"/>
              </a:spcBef>
              <a:spcAft>
                <a:spcPts val="0"/>
              </a:spcAft>
              <a:buClr>
                <a:schemeClr val="dk1"/>
              </a:buClr>
              <a:buSzPct val="100000"/>
              <a:buChar char="○"/>
            </a:pPr>
            <a:r>
              <a:rPr lang="en" sz="4000">
                <a:solidFill>
                  <a:schemeClr val="dk1"/>
                </a:solidFill>
              </a:rPr>
              <a:t>Test Reports</a:t>
            </a:r>
            <a:endParaRPr sz="4000">
              <a:solidFill>
                <a:schemeClr val="dk1"/>
              </a:solidFill>
            </a:endParaRPr>
          </a:p>
          <a:p>
            <a:pPr marL="914400" lvl="1" indent="-349250" algn="l" rtl="0">
              <a:spcBef>
                <a:spcPts val="0"/>
              </a:spcBef>
              <a:spcAft>
                <a:spcPts val="0"/>
              </a:spcAft>
              <a:buClr>
                <a:schemeClr val="dk1"/>
              </a:buClr>
              <a:buSzPct val="100000"/>
              <a:buChar char="○"/>
            </a:pPr>
            <a:r>
              <a:rPr lang="en" sz="4000">
                <a:solidFill>
                  <a:schemeClr val="dk1"/>
                </a:solidFill>
              </a:rPr>
              <a:t>Progress Reports</a:t>
            </a:r>
            <a:endParaRPr sz="4000">
              <a:solidFill>
                <a:schemeClr val="dk1"/>
              </a:solidFill>
            </a:endParaRPr>
          </a:p>
          <a:p>
            <a:pPr marL="914400" lvl="1" indent="-349250" algn="l" rtl="0">
              <a:spcBef>
                <a:spcPts val="0"/>
              </a:spcBef>
              <a:spcAft>
                <a:spcPts val="0"/>
              </a:spcAft>
              <a:buClr>
                <a:schemeClr val="dk1"/>
              </a:buClr>
              <a:buSzPct val="100000"/>
              <a:buChar char="○"/>
            </a:pPr>
            <a:r>
              <a:rPr lang="en" sz="4000">
                <a:solidFill>
                  <a:schemeClr val="dk1"/>
                </a:solidFill>
              </a:rPr>
              <a:t>Meeting Notes</a:t>
            </a:r>
            <a:endParaRPr sz="4000">
              <a:solidFill>
                <a:schemeClr val="dk1"/>
              </a:solidFill>
            </a:endParaRPr>
          </a:p>
          <a:p>
            <a:pPr marL="0" lvl="0" indent="0" algn="just" rtl="0">
              <a:spcBef>
                <a:spcPts val="1200"/>
              </a:spcBef>
              <a:spcAft>
                <a:spcPts val="1200"/>
              </a:spcAft>
              <a:buNone/>
            </a:pPr>
            <a:r>
              <a:rPr lang="en" sz="2300">
                <a:solidFill>
                  <a:schemeClr val="dk1"/>
                </a:solidFill>
              </a:rPr>
              <a:t>	</a:t>
            </a:r>
            <a:endParaRPr sz="2300">
              <a:solidFill>
                <a:schemeClr val="dk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414042"/>
        </a:solidFill>
        <a:effectLst/>
      </p:bgPr>
    </p:bg>
    <p:spTree>
      <p:nvGrpSpPr>
        <p:cNvPr id="1" name="Shape 501"/>
        <p:cNvGrpSpPr/>
        <p:nvPr/>
      </p:nvGrpSpPr>
      <p:grpSpPr>
        <a:xfrm>
          <a:off x="0" y="0"/>
          <a:ext cx="0" cy="0"/>
          <a:chOff x="0" y="0"/>
          <a:chExt cx="0" cy="0"/>
        </a:xfrm>
      </p:grpSpPr>
      <p:sp>
        <p:nvSpPr>
          <p:cNvPr id="502" name="Google Shape;502;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20" b="1">
                <a:solidFill>
                  <a:srgbClr val="8BC34A"/>
                </a:solidFill>
              </a:rPr>
              <a:t>Current State of the Project</a:t>
            </a:r>
            <a:endParaRPr sz="3220" b="1">
              <a:solidFill>
                <a:srgbClr val="8BC34A"/>
              </a:solidFill>
            </a:endParaRPr>
          </a:p>
        </p:txBody>
      </p:sp>
      <p:sp>
        <p:nvSpPr>
          <p:cNvPr id="503" name="Google Shape;503;p57"/>
          <p:cNvSpPr txBox="1"/>
          <p:nvPr/>
        </p:nvSpPr>
        <p:spPr>
          <a:xfrm>
            <a:off x="627300" y="1401900"/>
            <a:ext cx="7889400" cy="2339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Char char="●"/>
            </a:pPr>
            <a:r>
              <a:rPr lang="en">
                <a:solidFill>
                  <a:schemeClr val="dk1"/>
                </a:solidFill>
              </a:rPr>
              <a:t>The Raspberry Pi’s and Kali VM are connected and running. The cybersecurity hacks can be deployed from the VM, and the mitigations can be toggled on/off as well. </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The model construction is almost complete, and just requires integration of the sensors and other hardware. </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We have individually tested and confirmed the IR, Motion, and Magnetic sensor are working, and have them connected to the Arduino Mega.</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We have also reverse engineered the Smart Lock, and have it prepared for integration along with a prototype of the garage door. </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A Ladder Logic program has been written, and once we have everything connected together we can deploy and test it on the Raspberry Pi. </a:t>
            </a:r>
            <a:endParaRPr>
              <a:solidFill>
                <a:schemeClr val="dk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414042"/>
        </a:solidFill>
        <a:effectLst/>
      </p:bgPr>
    </p:bg>
    <p:spTree>
      <p:nvGrpSpPr>
        <p:cNvPr id="1" name="Shape 507"/>
        <p:cNvGrpSpPr/>
        <p:nvPr/>
      </p:nvGrpSpPr>
      <p:grpSpPr>
        <a:xfrm>
          <a:off x="0" y="0"/>
          <a:ext cx="0" cy="0"/>
          <a:chOff x="0" y="0"/>
          <a:chExt cx="0" cy="0"/>
        </a:xfrm>
      </p:grpSpPr>
      <p:sp>
        <p:nvSpPr>
          <p:cNvPr id="508" name="Google Shape;508;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20" b="1">
                <a:solidFill>
                  <a:srgbClr val="8BC34A"/>
                </a:solidFill>
              </a:rPr>
              <a:t>Current Functionality</a:t>
            </a:r>
            <a:endParaRPr sz="3220" b="1">
              <a:solidFill>
                <a:srgbClr val="8BC34A"/>
              </a:solidFill>
            </a:endParaRPr>
          </a:p>
        </p:txBody>
      </p:sp>
      <p:sp>
        <p:nvSpPr>
          <p:cNvPr id="509" name="Google Shape;509;p58"/>
          <p:cNvSpPr txBox="1"/>
          <p:nvPr/>
        </p:nvSpPr>
        <p:spPr>
          <a:xfrm>
            <a:off x="430975" y="1150525"/>
            <a:ext cx="5866500" cy="1385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accent4"/>
                </a:solidFill>
              </a:rPr>
              <a:t>Portability:</a:t>
            </a:r>
            <a:r>
              <a:rPr lang="en" sz="1800" b="1">
                <a:solidFill>
                  <a:schemeClr val="dk1"/>
                </a:solidFill>
              </a:rPr>
              <a:t>  Protective Exterior Case Functionality</a:t>
            </a:r>
            <a:endParaRPr sz="1800" b="1">
              <a:solidFill>
                <a:schemeClr val="dk1"/>
              </a:solidFill>
            </a:endParaRPr>
          </a:p>
          <a:p>
            <a:pPr marL="0" lvl="0" indent="0" algn="l" rtl="0">
              <a:spcBef>
                <a:spcPts val="0"/>
              </a:spcBef>
              <a:spcAft>
                <a:spcPts val="0"/>
              </a:spcAft>
              <a:buNone/>
            </a:pPr>
            <a:endParaRPr sz="1800" b="1">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Constructed Protective case to transport House Model</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Constructed using 1x1” dowel and ⅛” hardboard for lightweight and rigidity.</a:t>
            </a:r>
            <a:endParaRPr>
              <a:solidFill>
                <a:schemeClr val="dk1"/>
              </a:solidFill>
            </a:endParaRPr>
          </a:p>
        </p:txBody>
      </p:sp>
      <p:sp>
        <p:nvSpPr>
          <p:cNvPr id="510" name="Google Shape;510;p58"/>
          <p:cNvSpPr txBox="1"/>
          <p:nvPr/>
        </p:nvSpPr>
        <p:spPr>
          <a:xfrm>
            <a:off x="2110375" y="1399450"/>
            <a:ext cx="586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511" name="Google Shape;511;p58"/>
          <p:cNvPicPr preferRelativeResize="0"/>
          <p:nvPr/>
        </p:nvPicPr>
        <p:blipFill>
          <a:blip r:embed="rId3">
            <a:alphaModFix/>
          </a:blip>
          <a:stretch>
            <a:fillRect/>
          </a:stretch>
        </p:blipFill>
        <p:spPr>
          <a:xfrm>
            <a:off x="6985125" y="1089425"/>
            <a:ext cx="1735148" cy="1735148"/>
          </a:xfrm>
          <a:prstGeom prst="rect">
            <a:avLst/>
          </a:prstGeom>
          <a:noFill/>
          <a:ln>
            <a:noFill/>
          </a:ln>
        </p:spPr>
      </p:pic>
      <p:pic>
        <p:nvPicPr>
          <p:cNvPr id="512" name="Google Shape;512;p58"/>
          <p:cNvPicPr preferRelativeResize="0"/>
          <p:nvPr/>
        </p:nvPicPr>
        <p:blipFill>
          <a:blip r:embed="rId4">
            <a:alphaModFix/>
          </a:blip>
          <a:stretch>
            <a:fillRect/>
          </a:stretch>
        </p:blipFill>
        <p:spPr>
          <a:xfrm>
            <a:off x="6985125" y="3059125"/>
            <a:ext cx="1735148" cy="1558323"/>
          </a:xfrm>
          <a:prstGeom prst="rect">
            <a:avLst/>
          </a:prstGeom>
          <a:noFill/>
          <a:ln>
            <a:noFill/>
          </a:ln>
        </p:spPr>
      </p:pic>
      <p:sp>
        <p:nvSpPr>
          <p:cNvPr id="513" name="Google Shape;513;p58"/>
          <p:cNvSpPr txBox="1"/>
          <p:nvPr/>
        </p:nvSpPr>
        <p:spPr>
          <a:xfrm>
            <a:off x="430975" y="3130925"/>
            <a:ext cx="63453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Char char="●"/>
            </a:pPr>
            <a:r>
              <a:rPr lang="en">
                <a:solidFill>
                  <a:schemeClr val="dk1"/>
                </a:solidFill>
              </a:rPr>
              <a:t>Added locking mechanism to secure case close during transportation and prevent tampering.</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Added Carrying handles to allow it to be easily carried. </a:t>
            </a:r>
            <a:endParaRPr/>
          </a:p>
        </p:txBody>
      </p:sp>
      <p:cxnSp>
        <p:nvCxnSpPr>
          <p:cNvPr id="514" name="Google Shape;514;p58"/>
          <p:cNvCxnSpPr/>
          <p:nvPr/>
        </p:nvCxnSpPr>
        <p:spPr>
          <a:xfrm rot="10800000" flipH="1">
            <a:off x="6581650" y="3171750"/>
            <a:ext cx="1018500" cy="132300"/>
          </a:xfrm>
          <a:prstGeom prst="straightConnector1">
            <a:avLst/>
          </a:prstGeom>
          <a:noFill/>
          <a:ln w="28575" cap="flat" cmpd="sng">
            <a:solidFill>
              <a:schemeClr val="dk1"/>
            </a:solidFill>
            <a:prstDash val="solid"/>
            <a:round/>
            <a:headEnd type="none" w="med" len="med"/>
            <a:tailEnd type="triangle" w="med" len="med"/>
          </a:ln>
        </p:spPr>
      </p:cxnSp>
      <p:cxnSp>
        <p:nvCxnSpPr>
          <p:cNvPr id="515" name="Google Shape;515;p58"/>
          <p:cNvCxnSpPr/>
          <p:nvPr/>
        </p:nvCxnSpPr>
        <p:spPr>
          <a:xfrm>
            <a:off x="5563125" y="3752200"/>
            <a:ext cx="2047200" cy="122400"/>
          </a:xfrm>
          <a:prstGeom prst="straightConnector1">
            <a:avLst/>
          </a:prstGeom>
          <a:noFill/>
          <a:ln w="28575" cap="flat" cmpd="sng">
            <a:solidFill>
              <a:schemeClr val="dk1"/>
            </a:solidFill>
            <a:prstDash val="solid"/>
            <a:round/>
            <a:headEnd type="none" w="med" len="med"/>
            <a:tailEnd type="triangle" w="med" len="med"/>
          </a:ln>
        </p:spPr>
      </p:cxnSp>
      <p:cxnSp>
        <p:nvCxnSpPr>
          <p:cNvPr id="516" name="Google Shape;516;p58"/>
          <p:cNvCxnSpPr/>
          <p:nvPr/>
        </p:nvCxnSpPr>
        <p:spPr>
          <a:xfrm rot="10800000" flipH="1">
            <a:off x="6204800" y="1649075"/>
            <a:ext cx="1208100" cy="137400"/>
          </a:xfrm>
          <a:prstGeom prst="straightConnector1">
            <a:avLst/>
          </a:prstGeom>
          <a:noFill/>
          <a:ln w="28575" cap="flat" cmpd="sng">
            <a:solidFill>
              <a:schemeClr val="dk1"/>
            </a:solidFill>
            <a:prstDash val="solid"/>
            <a:round/>
            <a:headEnd type="none" w="med" len="med"/>
            <a:tailEnd type="triangle" w="med" len="med"/>
          </a:ln>
        </p:spPr>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414042"/>
        </a:solidFill>
        <a:effectLst/>
      </p:bgPr>
    </p:bg>
    <p:spTree>
      <p:nvGrpSpPr>
        <p:cNvPr id="1" name="Shape 520"/>
        <p:cNvGrpSpPr/>
        <p:nvPr/>
      </p:nvGrpSpPr>
      <p:grpSpPr>
        <a:xfrm>
          <a:off x="0" y="0"/>
          <a:ext cx="0" cy="0"/>
          <a:chOff x="0" y="0"/>
          <a:chExt cx="0" cy="0"/>
        </a:xfrm>
      </p:grpSpPr>
      <p:pic>
        <p:nvPicPr>
          <p:cNvPr id="521" name="Google Shape;521;p59"/>
          <p:cNvPicPr preferRelativeResize="0"/>
          <p:nvPr/>
        </p:nvPicPr>
        <p:blipFill>
          <a:blip r:embed="rId3">
            <a:alphaModFix/>
          </a:blip>
          <a:stretch>
            <a:fillRect/>
          </a:stretch>
        </p:blipFill>
        <p:spPr>
          <a:xfrm>
            <a:off x="7145838" y="2881075"/>
            <a:ext cx="1538074" cy="1538074"/>
          </a:xfrm>
          <a:prstGeom prst="rect">
            <a:avLst/>
          </a:prstGeom>
          <a:noFill/>
          <a:ln>
            <a:noFill/>
          </a:ln>
        </p:spPr>
      </p:pic>
      <p:sp>
        <p:nvSpPr>
          <p:cNvPr id="522" name="Google Shape;522;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20" b="1">
                <a:solidFill>
                  <a:srgbClr val="8BC34A"/>
                </a:solidFill>
              </a:rPr>
              <a:t>Current Functionality</a:t>
            </a:r>
            <a:endParaRPr sz="3220" b="1">
              <a:solidFill>
                <a:srgbClr val="8BC34A"/>
              </a:solidFill>
            </a:endParaRPr>
          </a:p>
        </p:txBody>
      </p:sp>
      <p:sp>
        <p:nvSpPr>
          <p:cNvPr id="523" name="Google Shape;523;p59"/>
          <p:cNvSpPr txBox="1"/>
          <p:nvPr/>
        </p:nvSpPr>
        <p:spPr>
          <a:xfrm>
            <a:off x="430975" y="1150525"/>
            <a:ext cx="5866500" cy="197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accent4"/>
                </a:solidFill>
              </a:rPr>
              <a:t>Portability:</a:t>
            </a:r>
            <a:r>
              <a:rPr lang="en" sz="1800" b="1">
                <a:solidFill>
                  <a:schemeClr val="dk1"/>
                </a:solidFill>
              </a:rPr>
              <a:t>  Protective Exterior Case Functionality</a:t>
            </a:r>
            <a:endParaRPr sz="1800" b="1">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Added electrical power passthrough to allow for easy setup.</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Added Ethernet passthrough to allow the Attack VM to easily be connected the the LAN.</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Added USB passthrough to allow the Arduino Mega housed inside the Home model to be easily connected.</a:t>
            </a:r>
            <a:endParaRPr>
              <a:solidFill>
                <a:schemeClr val="dk1"/>
              </a:solidFill>
            </a:endParaRPr>
          </a:p>
        </p:txBody>
      </p:sp>
      <p:sp>
        <p:nvSpPr>
          <p:cNvPr id="524" name="Google Shape;524;p59"/>
          <p:cNvSpPr txBox="1"/>
          <p:nvPr/>
        </p:nvSpPr>
        <p:spPr>
          <a:xfrm>
            <a:off x="2110375" y="1399450"/>
            <a:ext cx="586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25" name="Google Shape;525;p59"/>
          <p:cNvSpPr txBox="1"/>
          <p:nvPr/>
        </p:nvSpPr>
        <p:spPr>
          <a:xfrm>
            <a:off x="430975" y="3375375"/>
            <a:ext cx="6345300" cy="1046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Char char="●"/>
            </a:pPr>
            <a:r>
              <a:rPr lang="en">
                <a:solidFill>
                  <a:schemeClr val="dk1"/>
                </a:solidFill>
              </a:rPr>
              <a:t>Added adjustable feet to allow the Protected case to be stabilized during demonstrations. </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Added caster wheel to allow the adjustable feet to be lower and the case to be rolled around during transporting. </a:t>
            </a:r>
            <a:endParaRPr/>
          </a:p>
        </p:txBody>
      </p:sp>
      <p:cxnSp>
        <p:nvCxnSpPr>
          <p:cNvPr id="526" name="Google Shape;526;p59"/>
          <p:cNvCxnSpPr>
            <a:endCxn id="521" idx="1"/>
          </p:cNvCxnSpPr>
          <p:nvPr/>
        </p:nvCxnSpPr>
        <p:spPr>
          <a:xfrm>
            <a:off x="6724338" y="3579012"/>
            <a:ext cx="421500" cy="71100"/>
          </a:xfrm>
          <a:prstGeom prst="straightConnector1">
            <a:avLst/>
          </a:prstGeom>
          <a:noFill/>
          <a:ln w="28575" cap="flat" cmpd="sng">
            <a:solidFill>
              <a:schemeClr val="dk1"/>
            </a:solidFill>
            <a:prstDash val="solid"/>
            <a:round/>
            <a:headEnd type="none" w="med" len="med"/>
            <a:tailEnd type="triangle" w="med" len="med"/>
          </a:ln>
        </p:spPr>
      </p:cxnSp>
      <p:cxnSp>
        <p:nvCxnSpPr>
          <p:cNvPr id="527" name="Google Shape;527;p59"/>
          <p:cNvCxnSpPr/>
          <p:nvPr/>
        </p:nvCxnSpPr>
        <p:spPr>
          <a:xfrm>
            <a:off x="6857125" y="4057775"/>
            <a:ext cx="773700" cy="30600"/>
          </a:xfrm>
          <a:prstGeom prst="straightConnector1">
            <a:avLst/>
          </a:prstGeom>
          <a:noFill/>
          <a:ln w="28575" cap="flat" cmpd="sng">
            <a:solidFill>
              <a:schemeClr val="dk1"/>
            </a:solidFill>
            <a:prstDash val="solid"/>
            <a:round/>
            <a:headEnd type="none" w="med" len="med"/>
            <a:tailEnd type="triangle" w="med" len="med"/>
          </a:ln>
        </p:spPr>
      </p:cxnSp>
      <p:pic>
        <p:nvPicPr>
          <p:cNvPr id="528" name="Google Shape;528;p59"/>
          <p:cNvPicPr preferRelativeResize="0"/>
          <p:nvPr/>
        </p:nvPicPr>
        <p:blipFill>
          <a:blip r:embed="rId4">
            <a:alphaModFix/>
          </a:blip>
          <a:stretch>
            <a:fillRect/>
          </a:stretch>
        </p:blipFill>
        <p:spPr>
          <a:xfrm>
            <a:off x="7145800" y="846063"/>
            <a:ext cx="1413801" cy="1318077"/>
          </a:xfrm>
          <a:prstGeom prst="rect">
            <a:avLst/>
          </a:prstGeom>
          <a:noFill/>
          <a:ln>
            <a:noFill/>
          </a:ln>
        </p:spPr>
      </p:pic>
      <p:cxnSp>
        <p:nvCxnSpPr>
          <p:cNvPr id="529" name="Google Shape;529;p59"/>
          <p:cNvCxnSpPr/>
          <p:nvPr/>
        </p:nvCxnSpPr>
        <p:spPr>
          <a:xfrm rot="10800000" flipH="1">
            <a:off x="5817750" y="1598125"/>
            <a:ext cx="1328100" cy="351300"/>
          </a:xfrm>
          <a:prstGeom prst="straightConnector1">
            <a:avLst/>
          </a:prstGeom>
          <a:noFill/>
          <a:ln w="28575" cap="flat" cmpd="sng">
            <a:solidFill>
              <a:schemeClr val="dk1"/>
            </a:solidFill>
            <a:prstDash val="solid"/>
            <a:round/>
            <a:headEnd type="none" w="med" len="med"/>
            <a:tailEnd type="triangle" w="med" len="med"/>
          </a:ln>
        </p:spPr>
      </p:cxnSp>
      <p:cxnSp>
        <p:nvCxnSpPr>
          <p:cNvPr id="530" name="Google Shape;530;p59"/>
          <p:cNvCxnSpPr/>
          <p:nvPr/>
        </p:nvCxnSpPr>
        <p:spPr>
          <a:xfrm rot="10800000" flipH="1">
            <a:off x="6184425" y="1623450"/>
            <a:ext cx="1711200" cy="651900"/>
          </a:xfrm>
          <a:prstGeom prst="straightConnector1">
            <a:avLst/>
          </a:prstGeom>
          <a:noFill/>
          <a:ln w="28575" cap="flat" cmpd="sng">
            <a:solidFill>
              <a:schemeClr val="dk1"/>
            </a:solidFill>
            <a:prstDash val="solid"/>
            <a:round/>
            <a:headEnd type="none" w="med" len="med"/>
            <a:tailEnd type="triangle" w="med" len="med"/>
          </a:ln>
        </p:spPr>
      </p:cxnSp>
      <p:cxnSp>
        <p:nvCxnSpPr>
          <p:cNvPr id="531" name="Google Shape;531;p59"/>
          <p:cNvCxnSpPr/>
          <p:nvPr/>
        </p:nvCxnSpPr>
        <p:spPr>
          <a:xfrm rot="10800000" flipH="1">
            <a:off x="6297475" y="1664125"/>
            <a:ext cx="1964700" cy="937200"/>
          </a:xfrm>
          <a:prstGeom prst="straightConnector1">
            <a:avLst/>
          </a:prstGeom>
          <a:noFill/>
          <a:ln w="28575" cap="flat" cmpd="sng">
            <a:solidFill>
              <a:schemeClr val="dk1"/>
            </a:solidFill>
            <a:prstDash val="solid"/>
            <a:round/>
            <a:headEnd type="none" w="med" len="med"/>
            <a:tailEnd type="triangle" w="med" len="med"/>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414042"/>
        </a:solidFill>
        <a:effectLst/>
      </p:bgPr>
    </p:bg>
    <p:spTree>
      <p:nvGrpSpPr>
        <p:cNvPr id="1" name="Shape 535"/>
        <p:cNvGrpSpPr/>
        <p:nvPr/>
      </p:nvGrpSpPr>
      <p:grpSpPr>
        <a:xfrm>
          <a:off x="0" y="0"/>
          <a:ext cx="0" cy="0"/>
          <a:chOff x="0" y="0"/>
          <a:chExt cx="0" cy="0"/>
        </a:xfrm>
      </p:grpSpPr>
      <p:sp>
        <p:nvSpPr>
          <p:cNvPr id="536" name="Google Shape;536;p60"/>
          <p:cNvSpPr txBox="1">
            <a:spLocks noGrp="1"/>
          </p:cNvSpPr>
          <p:nvPr>
            <p:ph type="title"/>
          </p:nvPr>
        </p:nvSpPr>
        <p:spPr>
          <a:xfrm>
            <a:off x="262625" y="4254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20" b="1">
                <a:solidFill>
                  <a:srgbClr val="8BC34A"/>
                </a:solidFill>
              </a:rPr>
              <a:t>Current Functionality</a:t>
            </a:r>
            <a:endParaRPr sz="3220" b="1">
              <a:solidFill>
                <a:srgbClr val="8BC34A"/>
              </a:solidFill>
            </a:endParaRPr>
          </a:p>
        </p:txBody>
      </p:sp>
      <p:sp>
        <p:nvSpPr>
          <p:cNvPr id="537" name="Google Shape;537;p60"/>
          <p:cNvSpPr txBox="1"/>
          <p:nvPr/>
        </p:nvSpPr>
        <p:spPr>
          <a:xfrm>
            <a:off x="430975" y="1150525"/>
            <a:ext cx="5866500" cy="326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accent4"/>
                </a:solidFill>
              </a:rPr>
              <a:t>Hardware:</a:t>
            </a:r>
            <a:r>
              <a:rPr lang="en" sz="1800" b="1">
                <a:solidFill>
                  <a:schemeClr val="dk1"/>
                </a:solidFill>
              </a:rPr>
              <a:t>  Interactive Panel Features</a:t>
            </a:r>
            <a:endParaRPr sz="1800" b="1">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Char char="●"/>
            </a:pPr>
            <a:r>
              <a:rPr lang="en" b="1">
                <a:solidFill>
                  <a:schemeClr val="dk1"/>
                </a:solidFill>
              </a:rPr>
              <a:t>Installed:</a:t>
            </a:r>
            <a:endParaRPr b="1">
              <a:solidFill>
                <a:schemeClr val="dk1"/>
              </a:solidFill>
            </a:endParaRPr>
          </a:p>
          <a:p>
            <a:pPr marL="914400" lvl="1" indent="-317500" algn="l" rtl="0">
              <a:spcBef>
                <a:spcPts val="0"/>
              </a:spcBef>
              <a:spcAft>
                <a:spcPts val="0"/>
              </a:spcAft>
              <a:buClr>
                <a:schemeClr val="dk1"/>
              </a:buClr>
              <a:buSzPts val="1400"/>
              <a:buAutoNum type="arabicPeriod"/>
            </a:pPr>
            <a:r>
              <a:rPr lang="en">
                <a:solidFill>
                  <a:schemeClr val="dk1"/>
                </a:solidFill>
              </a:rPr>
              <a:t>10” touchscreen HMI to display the current state of the system.</a:t>
            </a:r>
            <a:endParaRPr>
              <a:solidFill>
                <a:schemeClr val="dk1"/>
              </a:solidFill>
            </a:endParaRPr>
          </a:p>
          <a:p>
            <a:pPr marL="914400" lvl="1" indent="-317500" algn="l" rtl="0">
              <a:spcBef>
                <a:spcPts val="0"/>
              </a:spcBef>
              <a:spcAft>
                <a:spcPts val="0"/>
              </a:spcAft>
              <a:buClr>
                <a:schemeClr val="dk1"/>
              </a:buClr>
              <a:buSzPts val="1400"/>
              <a:buAutoNum type="arabicPeriod"/>
            </a:pPr>
            <a:r>
              <a:rPr lang="en">
                <a:solidFill>
                  <a:schemeClr val="dk1"/>
                </a:solidFill>
              </a:rPr>
              <a:t>Strobing Alarm</a:t>
            </a:r>
            <a:endParaRPr>
              <a:solidFill>
                <a:schemeClr val="dk1"/>
              </a:solidFill>
            </a:endParaRPr>
          </a:p>
          <a:p>
            <a:pPr marL="914400" lvl="1" indent="-317500" algn="l" rtl="0">
              <a:spcBef>
                <a:spcPts val="0"/>
              </a:spcBef>
              <a:spcAft>
                <a:spcPts val="0"/>
              </a:spcAft>
              <a:buClr>
                <a:schemeClr val="dk1"/>
              </a:buClr>
              <a:buSzPts val="1400"/>
              <a:buAutoNum type="arabicPeriod"/>
            </a:pPr>
            <a:r>
              <a:rPr lang="en">
                <a:solidFill>
                  <a:schemeClr val="dk1"/>
                </a:solidFill>
              </a:rPr>
              <a:t>IR Beam Break Sensor</a:t>
            </a:r>
            <a:endParaRPr>
              <a:solidFill>
                <a:schemeClr val="dk1"/>
              </a:solidFill>
            </a:endParaRPr>
          </a:p>
          <a:p>
            <a:pPr marL="914400" lvl="1" indent="-317500" algn="l" rtl="0">
              <a:spcBef>
                <a:spcPts val="0"/>
              </a:spcBef>
              <a:spcAft>
                <a:spcPts val="0"/>
              </a:spcAft>
              <a:buClr>
                <a:schemeClr val="dk1"/>
              </a:buClr>
              <a:buSzPts val="1400"/>
              <a:buAutoNum type="arabicPeriod"/>
            </a:pPr>
            <a:r>
              <a:rPr lang="en">
                <a:solidFill>
                  <a:schemeClr val="dk1"/>
                </a:solidFill>
              </a:rPr>
              <a:t>Passive IR Motion Sensor</a:t>
            </a:r>
            <a:endParaRPr>
              <a:solidFill>
                <a:schemeClr val="dk1"/>
              </a:solidFill>
            </a:endParaRPr>
          </a:p>
          <a:p>
            <a:pPr marL="914400" lvl="1" indent="-317500" algn="l" rtl="0">
              <a:spcBef>
                <a:spcPts val="0"/>
              </a:spcBef>
              <a:spcAft>
                <a:spcPts val="0"/>
              </a:spcAft>
              <a:buClr>
                <a:schemeClr val="dk1"/>
              </a:buClr>
              <a:buSzPts val="1400"/>
              <a:buAutoNum type="arabicPeriod"/>
            </a:pPr>
            <a:r>
              <a:rPr lang="en">
                <a:solidFill>
                  <a:schemeClr val="dk1"/>
                </a:solidFill>
              </a:rPr>
              <a:t>Magnetic Contact Switch</a:t>
            </a:r>
            <a:endParaRPr>
              <a:solidFill>
                <a:schemeClr val="dk1"/>
              </a:solidFill>
            </a:endParaRPr>
          </a:p>
          <a:p>
            <a:pPr marL="0" lvl="0" indent="0" algn="l" rtl="0">
              <a:spcBef>
                <a:spcPts val="0"/>
              </a:spcBef>
              <a:spcAft>
                <a:spcPts val="0"/>
              </a:spcAft>
              <a:buNone/>
            </a:pPr>
            <a:endParaRPr>
              <a:solidFill>
                <a:schemeClr val="lt2"/>
              </a:solidFill>
            </a:endParaRPr>
          </a:p>
          <a:p>
            <a:pPr marL="457200" lvl="0" indent="-317500" algn="l" rtl="0">
              <a:spcBef>
                <a:spcPts val="0"/>
              </a:spcBef>
              <a:spcAft>
                <a:spcPts val="0"/>
              </a:spcAft>
              <a:buClr>
                <a:schemeClr val="lt2"/>
              </a:buClr>
              <a:buSzPts val="1400"/>
              <a:buChar char="●"/>
            </a:pPr>
            <a:r>
              <a:rPr lang="en" b="1">
                <a:solidFill>
                  <a:schemeClr val="lt2"/>
                </a:solidFill>
              </a:rPr>
              <a:t>In Progress:</a:t>
            </a:r>
            <a:endParaRPr b="1">
              <a:solidFill>
                <a:schemeClr val="lt2"/>
              </a:solidFill>
            </a:endParaRPr>
          </a:p>
          <a:p>
            <a:pPr marL="914400" lvl="1" indent="-317500" algn="l" rtl="0">
              <a:spcBef>
                <a:spcPts val="0"/>
              </a:spcBef>
              <a:spcAft>
                <a:spcPts val="0"/>
              </a:spcAft>
              <a:buClr>
                <a:schemeClr val="lt2"/>
              </a:buClr>
              <a:buSzPts val="1400"/>
              <a:buAutoNum type="arabicPeriod"/>
            </a:pPr>
            <a:r>
              <a:rPr lang="en">
                <a:solidFill>
                  <a:schemeClr val="lt2"/>
                </a:solidFill>
              </a:rPr>
              <a:t>Smart Deadbolt System</a:t>
            </a:r>
            <a:endParaRPr>
              <a:solidFill>
                <a:schemeClr val="lt2"/>
              </a:solidFill>
            </a:endParaRPr>
          </a:p>
          <a:p>
            <a:pPr marL="914400" lvl="1" indent="-317500" algn="l" rtl="0">
              <a:spcBef>
                <a:spcPts val="0"/>
              </a:spcBef>
              <a:spcAft>
                <a:spcPts val="0"/>
              </a:spcAft>
              <a:buClr>
                <a:schemeClr val="lt2"/>
              </a:buClr>
              <a:buSzPts val="1400"/>
              <a:buAutoNum type="arabicPeriod"/>
            </a:pPr>
            <a:r>
              <a:rPr lang="en">
                <a:solidFill>
                  <a:schemeClr val="lt2"/>
                </a:solidFill>
              </a:rPr>
              <a:t>Garage Door Remote</a:t>
            </a:r>
            <a:endParaRPr>
              <a:solidFill>
                <a:schemeClr val="lt2"/>
              </a:solidFill>
            </a:endParaRPr>
          </a:p>
        </p:txBody>
      </p:sp>
      <p:pic>
        <p:nvPicPr>
          <p:cNvPr id="538" name="Google Shape;538;p60"/>
          <p:cNvPicPr preferRelativeResize="0"/>
          <p:nvPr/>
        </p:nvPicPr>
        <p:blipFill rotWithShape="1">
          <a:blip r:embed="rId3">
            <a:alphaModFix/>
          </a:blip>
          <a:srcRect r="40719"/>
          <a:stretch/>
        </p:blipFill>
        <p:spPr>
          <a:xfrm>
            <a:off x="6439199" y="1150525"/>
            <a:ext cx="2055025" cy="3647524"/>
          </a:xfrm>
          <a:prstGeom prst="rect">
            <a:avLst/>
          </a:prstGeom>
          <a:noFill/>
          <a:ln>
            <a:noFill/>
          </a:ln>
        </p:spPr>
      </p:pic>
      <p:sp>
        <p:nvSpPr>
          <p:cNvPr id="539" name="Google Shape;539;p60"/>
          <p:cNvSpPr/>
          <p:nvPr/>
        </p:nvSpPr>
        <p:spPr>
          <a:xfrm>
            <a:off x="7842850" y="1428225"/>
            <a:ext cx="196200" cy="196200"/>
          </a:xfrm>
          <a:prstGeom prst="wedgeRectCallout">
            <a:avLst>
              <a:gd name="adj1" fmla="val -20833"/>
              <a:gd name="adj2" fmla="val 62500"/>
            </a:avLst>
          </a:prstGeom>
          <a:solidFill>
            <a:schemeClr val="dk1"/>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64000" tIns="91425" rIns="91425" bIns="91425" anchor="ctr" anchorCtr="0">
            <a:noAutofit/>
          </a:bodyPr>
          <a:lstStyle/>
          <a:p>
            <a:pPr marL="0" lvl="0" indent="0" algn="l" rtl="0">
              <a:spcBef>
                <a:spcPts val="0"/>
              </a:spcBef>
              <a:spcAft>
                <a:spcPts val="0"/>
              </a:spcAft>
              <a:buNone/>
            </a:pPr>
            <a:r>
              <a:rPr lang="en" sz="800" b="1">
                <a:solidFill>
                  <a:schemeClr val="lt1"/>
                </a:solidFill>
              </a:rPr>
              <a:t>1</a:t>
            </a:r>
            <a:endParaRPr sz="800" b="1">
              <a:solidFill>
                <a:schemeClr val="lt1"/>
              </a:solidFill>
            </a:endParaRPr>
          </a:p>
        </p:txBody>
      </p:sp>
      <p:sp>
        <p:nvSpPr>
          <p:cNvPr id="540" name="Google Shape;540;p60"/>
          <p:cNvSpPr/>
          <p:nvPr/>
        </p:nvSpPr>
        <p:spPr>
          <a:xfrm>
            <a:off x="8083575" y="2375550"/>
            <a:ext cx="196200" cy="196200"/>
          </a:xfrm>
          <a:prstGeom prst="wedgeRectCallout">
            <a:avLst>
              <a:gd name="adj1" fmla="val -20833"/>
              <a:gd name="adj2" fmla="val 62500"/>
            </a:avLst>
          </a:prstGeom>
          <a:solidFill>
            <a:schemeClr val="dk1"/>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64000" tIns="91425" rIns="91425" bIns="91425" anchor="ctr" anchorCtr="0">
            <a:noAutofit/>
          </a:bodyPr>
          <a:lstStyle/>
          <a:p>
            <a:pPr marL="0" lvl="0" indent="0" algn="l" rtl="0">
              <a:spcBef>
                <a:spcPts val="0"/>
              </a:spcBef>
              <a:spcAft>
                <a:spcPts val="0"/>
              </a:spcAft>
              <a:buNone/>
            </a:pPr>
            <a:r>
              <a:rPr lang="en" sz="800" b="1">
                <a:solidFill>
                  <a:schemeClr val="lt1"/>
                </a:solidFill>
              </a:rPr>
              <a:t>2</a:t>
            </a:r>
            <a:endParaRPr sz="800" b="1">
              <a:solidFill>
                <a:schemeClr val="lt1"/>
              </a:solidFill>
            </a:endParaRPr>
          </a:p>
        </p:txBody>
      </p:sp>
      <p:sp>
        <p:nvSpPr>
          <p:cNvPr id="541" name="Google Shape;541;p60"/>
          <p:cNvSpPr/>
          <p:nvPr/>
        </p:nvSpPr>
        <p:spPr>
          <a:xfrm>
            <a:off x="6999200" y="2341600"/>
            <a:ext cx="196200" cy="196200"/>
          </a:xfrm>
          <a:prstGeom prst="wedgeRectCallout">
            <a:avLst>
              <a:gd name="adj1" fmla="val -20833"/>
              <a:gd name="adj2" fmla="val 62500"/>
            </a:avLst>
          </a:prstGeom>
          <a:solidFill>
            <a:schemeClr val="dk1"/>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64000" tIns="91425" rIns="91425" bIns="91425" anchor="ctr" anchorCtr="0">
            <a:noAutofit/>
          </a:bodyPr>
          <a:lstStyle/>
          <a:p>
            <a:pPr marL="0" lvl="0" indent="0" algn="l" rtl="0">
              <a:spcBef>
                <a:spcPts val="0"/>
              </a:spcBef>
              <a:spcAft>
                <a:spcPts val="0"/>
              </a:spcAft>
              <a:buNone/>
            </a:pPr>
            <a:r>
              <a:rPr lang="en" sz="800" b="1">
                <a:solidFill>
                  <a:schemeClr val="lt1"/>
                </a:solidFill>
              </a:rPr>
              <a:t>3</a:t>
            </a:r>
            <a:endParaRPr sz="800" b="1">
              <a:solidFill>
                <a:schemeClr val="lt1"/>
              </a:solidFill>
            </a:endParaRPr>
          </a:p>
        </p:txBody>
      </p:sp>
      <p:sp>
        <p:nvSpPr>
          <p:cNvPr id="542" name="Google Shape;542;p60"/>
          <p:cNvSpPr/>
          <p:nvPr/>
        </p:nvSpPr>
        <p:spPr>
          <a:xfrm>
            <a:off x="7446075" y="2375550"/>
            <a:ext cx="196200" cy="196200"/>
          </a:xfrm>
          <a:prstGeom prst="wedgeRectCallout">
            <a:avLst>
              <a:gd name="adj1" fmla="val -20833"/>
              <a:gd name="adj2" fmla="val 62500"/>
            </a:avLst>
          </a:prstGeom>
          <a:solidFill>
            <a:schemeClr val="dk1"/>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64000" tIns="91425" rIns="91425" bIns="91425" anchor="ctr" anchorCtr="0">
            <a:noAutofit/>
          </a:bodyPr>
          <a:lstStyle/>
          <a:p>
            <a:pPr marL="0" lvl="0" indent="0" algn="l" rtl="0">
              <a:spcBef>
                <a:spcPts val="0"/>
              </a:spcBef>
              <a:spcAft>
                <a:spcPts val="0"/>
              </a:spcAft>
              <a:buNone/>
            </a:pPr>
            <a:r>
              <a:rPr lang="en" sz="800" b="1">
                <a:solidFill>
                  <a:schemeClr val="lt1"/>
                </a:solidFill>
              </a:rPr>
              <a:t>4</a:t>
            </a:r>
            <a:endParaRPr sz="800" b="1">
              <a:solidFill>
                <a:schemeClr val="lt1"/>
              </a:solidFill>
            </a:endParaRPr>
          </a:p>
        </p:txBody>
      </p:sp>
      <p:sp>
        <p:nvSpPr>
          <p:cNvPr id="543" name="Google Shape;543;p60"/>
          <p:cNvSpPr/>
          <p:nvPr/>
        </p:nvSpPr>
        <p:spPr>
          <a:xfrm>
            <a:off x="6960450" y="3343325"/>
            <a:ext cx="196200" cy="196200"/>
          </a:xfrm>
          <a:prstGeom prst="wedgeRectCallout">
            <a:avLst>
              <a:gd name="adj1" fmla="val -20833"/>
              <a:gd name="adj2" fmla="val 62500"/>
            </a:avLst>
          </a:prstGeom>
          <a:solidFill>
            <a:schemeClr val="dk1"/>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64000" tIns="91425" rIns="91425" bIns="91425" anchor="ctr" anchorCtr="0">
            <a:noAutofit/>
          </a:bodyPr>
          <a:lstStyle/>
          <a:p>
            <a:pPr marL="0" lvl="0" indent="0" algn="l" rtl="0">
              <a:spcBef>
                <a:spcPts val="0"/>
              </a:spcBef>
              <a:spcAft>
                <a:spcPts val="0"/>
              </a:spcAft>
              <a:buNone/>
            </a:pPr>
            <a:r>
              <a:rPr lang="en" sz="800" b="1">
                <a:solidFill>
                  <a:schemeClr val="lt1"/>
                </a:solidFill>
              </a:rPr>
              <a:t>5</a:t>
            </a:r>
            <a:endParaRPr sz="800" b="1">
              <a:solidFill>
                <a:schemeClr val="lt1"/>
              </a:solidFill>
            </a:endParaRPr>
          </a:p>
        </p:txBody>
      </p:sp>
      <p:sp>
        <p:nvSpPr>
          <p:cNvPr id="544" name="Google Shape;544;p60"/>
          <p:cNvSpPr/>
          <p:nvPr/>
        </p:nvSpPr>
        <p:spPr>
          <a:xfrm>
            <a:off x="7368613" y="3593900"/>
            <a:ext cx="196200" cy="196200"/>
          </a:xfrm>
          <a:prstGeom prst="wedgeRectCallout">
            <a:avLst>
              <a:gd name="adj1" fmla="val -20833"/>
              <a:gd name="adj2" fmla="val 62500"/>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64000" tIns="91425" rIns="91425" bIns="91425" anchor="ctr" anchorCtr="0">
            <a:noAutofit/>
          </a:bodyPr>
          <a:lstStyle/>
          <a:p>
            <a:pPr marL="0" lvl="0" indent="0" algn="l" rtl="0">
              <a:spcBef>
                <a:spcPts val="0"/>
              </a:spcBef>
              <a:spcAft>
                <a:spcPts val="0"/>
              </a:spcAft>
              <a:buNone/>
            </a:pPr>
            <a:r>
              <a:rPr lang="en" sz="800" b="1">
                <a:solidFill>
                  <a:schemeClr val="lt1"/>
                </a:solidFill>
              </a:rPr>
              <a:t>1</a:t>
            </a:r>
            <a:endParaRPr sz="800" b="1">
              <a:solidFill>
                <a:schemeClr val="lt1"/>
              </a:solidFill>
            </a:endParaRPr>
          </a:p>
        </p:txBody>
      </p:sp>
      <p:sp>
        <p:nvSpPr>
          <p:cNvPr id="545" name="Google Shape;545;p60"/>
          <p:cNvSpPr/>
          <p:nvPr/>
        </p:nvSpPr>
        <p:spPr>
          <a:xfrm>
            <a:off x="7842850" y="3593900"/>
            <a:ext cx="196200" cy="196200"/>
          </a:xfrm>
          <a:prstGeom prst="wedgeRectCallout">
            <a:avLst>
              <a:gd name="adj1" fmla="val -20833"/>
              <a:gd name="adj2" fmla="val 62500"/>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64000" tIns="91425" rIns="91425" bIns="91425" anchor="ctr" anchorCtr="0">
            <a:noAutofit/>
          </a:bodyPr>
          <a:lstStyle/>
          <a:p>
            <a:pPr marL="0" lvl="0" indent="0" algn="l" rtl="0">
              <a:spcBef>
                <a:spcPts val="0"/>
              </a:spcBef>
              <a:spcAft>
                <a:spcPts val="0"/>
              </a:spcAft>
              <a:buNone/>
            </a:pPr>
            <a:r>
              <a:rPr lang="en" sz="800" b="1">
                <a:solidFill>
                  <a:schemeClr val="lt1"/>
                </a:solidFill>
              </a:rPr>
              <a:t>2</a:t>
            </a:r>
            <a:endParaRPr sz="800" b="1">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1404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B2422-F429-EA73-6667-8EECC9B7D567}"/>
              </a:ext>
            </a:extLst>
          </p:cNvPr>
          <p:cNvSpPr>
            <a:spLocks noGrp="1"/>
          </p:cNvSpPr>
          <p:nvPr>
            <p:ph type="title"/>
          </p:nvPr>
        </p:nvSpPr>
        <p:spPr/>
        <p:txBody>
          <a:bodyPr>
            <a:normAutofit fontScale="90000"/>
          </a:bodyPr>
          <a:lstStyle/>
          <a:p>
            <a:r>
              <a:rPr lang="en-US" dirty="0">
                <a:solidFill>
                  <a:srgbClr val="0457D7"/>
                </a:solidFill>
              </a:rPr>
              <a:t>Results and Conclusions</a:t>
            </a:r>
          </a:p>
        </p:txBody>
      </p:sp>
      <p:sp>
        <p:nvSpPr>
          <p:cNvPr id="3" name="Text Placeholder 2">
            <a:extLst>
              <a:ext uri="{FF2B5EF4-FFF2-40B4-BE49-F238E27FC236}">
                <a16:creationId xmlns:a16="http://schemas.microsoft.com/office/drawing/2014/main" id="{DECFC684-1063-5B18-F6BA-01D7A5BFC347}"/>
              </a:ext>
            </a:extLst>
          </p:cNvPr>
          <p:cNvSpPr>
            <a:spLocks noGrp="1"/>
          </p:cNvSpPr>
          <p:nvPr>
            <p:ph type="body" idx="1"/>
          </p:nvPr>
        </p:nvSpPr>
        <p:spPr/>
        <p:txBody>
          <a:bodyPr/>
          <a:lstStyle/>
          <a:p>
            <a:r>
              <a:rPr lang="en-US" dirty="0">
                <a:solidFill>
                  <a:schemeClr val="tx1"/>
                </a:solidFill>
              </a:rPr>
              <a:t>Our project was completed on time, meeting our requirements and implementing all the desired functionality. </a:t>
            </a:r>
          </a:p>
          <a:p>
            <a:r>
              <a:rPr lang="en-US" dirty="0">
                <a:solidFill>
                  <a:schemeClr val="tx1"/>
                </a:solidFill>
              </a:rPr>
              <a:t>Everyone on our team learned a great deal about SCADA systems, teamwork and coordination, and organizing milestones to track the project’s overall progress. </a:t>
            </a:r>
          </a:p>
          <a:p>
            <a:r>
              <a:rPr lang="en-US" dirty="0">
                <a:solidFill>
                  <a:schemeClr val="tx1"/>
                </a:solidFill>
              </a:rPr>
              <a:t>Our project will be used by Dr. Coe and other staff in the UAH Engineering department to provide a demonstration of SCADA system functionality and common cyberattacks and mitigations. </a:t>
            </a:r>
          </a:p>
          <a:p>
            <a:r>
              <a:rPr lang="en-US" dirty="0">
                <a:solidFill>
                  <a:schemeClr val="tx1"/>
                </a:solidFill>
              </a:rPr>
              <a:t>Future work could include a wider range of cyberattacks/mitigations, more detail in the home model, and a greater user interaction with the system.  </a:t>
            </a:r>
          </a:p>
        </p:txBody>
      </p:sp>
    </p:spTree>
    <p:extLst>
      <p:ext uri="{BB962C8B-B14F-4D97-AF65-F5344CB8AC3E}">
        <p14:creationId xmlns:p14="http://schemas.microsoft.com/office/powerpoint/2010/main" val="21191347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414042"/>
        </a:solidFill>
        <a:effectLst/>
      </p:bgPr>
    </p:bg>
    <p:spTree>
      <p:nvGrpSpPr>
        <p:cNvPr id="1" name="Shape 549"/>
        <p:cNvGrpSpPr/>
        <p:nvPr/>
      </p:nvGrpSpPr>
      <p:grpSpPr>
        <a:xfrm>
          <a:off x="0" y="0"/>
          <a:ext cx="0" cy="0"/>
          <a:chOff x="0" y="0"/>
          <a:chExt cx="0" cy="0"/>
        </a:xfrm>
      </p:grpSpPr>
      <p:sp>
        <p:nvSpPr>
          <p:cNvPr id="550" name="Google Shape;550;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20" b="1">
                <a:solidFill>
                  <a:srgbClr val="8BC34A"/>
                </a:solidFill>
              </a:rPr>
              <a:t>Current Functionality</a:t>
            </a:r>
            <a:endParaRPr sz="3220" b="1">
              <a:solidFill>
                <a:srgbClr val="8BC34A"/>
              </a:solidFill>
            </a:endParaRPr>
          </a:p>
        </p:txBody>
      </p:sp>
      <p:sp>
        <p:nvSpPr>
          <p:cNvPr id="551" name="Google Shape;551;p61"/>
          <p:cNvSpPr txBox="1"/>
          <p:nvPr/>
        </p:nvSpPr>
        <p:spPr>
          <a:xfrm>
            <a:off x="421150" y="1401900"/>
            <a:ext cx="5866500" cy="3047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accent4"/>
                </a:solidFill>
              </a:rPr>
              <a:t>Hardware:</a:t>
            </a:r>
            <a:r>
              <a:rPr lang="en" sz="1800" b="1">
                <a:solidFill>
                  <a:schemeClr val="dk1"/>
                </a:solidFill>
              </a:rPr>
              <a:t>  Model Home Features</a:t>
            </a:r>
            <a:endParaRPr sz="1800" b="1">
              <a:solidFill>
                <a:schemeClr val="dk1"/>
              </a:solidFill>
            </a:endParaRPr>
          </a:p>
          <a:p>
            <a:pPr marL="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Char char="●"/>
            </a:pPr>
            <a:r>
              <a:rPr lang="en" b="1">
                <a:solidFill>
                  <a:schemeClr val="dk1"/>
                </a:solidFill>
              </a:rPr>
              <a:t>Installed:</a:t>
            </a:r>
            <a:endParaRPr b="1">
              <a:solidFill>
                <a:schemeClr val="dk1"/>
              </a:solidFill>
            </a:endParaRPr>
          </a:p>
          <a:p>
            <a:pPr marL="914400" lvl="1" indent="-317500" algn="l" rtl="0">
              <a:spcBef>
                <a:spcPts val="0"/>
              </a:spcBef>
              <a:spcAft>
                <a:spcPts val="0"/>
              </a:spcAft>
              <a:buClr>
                <a:schemeClr val="dk1"/>
              </a:buClr>
              <a:buSzPts val="1400"/>
              <a:buAutoNum type="arabicPeriod"/>
            </a:pPr>
            <a:r>
              <a:rPr lang="en">
                <a:solidFill>
                  <a:schemeClr val="dk1"/>
                </a:solidFill>
              </a:rPr>
              <a:t>LED Lighting</a:t>
            </a:r>
            <a:endParaRPr>
              <a:solidFill>
                <a:schemeClr val="dk1"/>
              </a:solidFill>
            </a:endParaRPr>
          </a:p>
          <a:p>
            <a:pPr marL="1371600" lvl="2" indent="-317500" algn="l" rtl="0">
              <a:spcBef>
                <a:spcPts val="0"/>
              </a:spcBef>
              <a:spcAft>
                <a:spcPts val="0"/>
              </a:spcAft>
              <a:buClr>
                <a:schemeClr val="dk1"/>
              </a:buClr>
              <a:buSzPts val="1400"/>
              <a:buChar char="■"/>
            </a:pPr>
            <a:r>
              <a:rPr lang="en">
                <a:solidFill>
                  <a:schemeClr val="dk1"/>
                </a:solidFill>
              </a:rPr>
              <a:t>both white and green for each upper level</a:t>
            </a:r>
            <a:endParaRPr>
              <a:solidFill>
                <a:schemeClr val="dk1"/>
              </a:solidFill>
            </a:endParaRPr>
          </a:p>
          <a:p>
            <a:pPr marL="914400" lvl="1" indent="-317500" algn="l" rtl="0">
              <a:spcBef>
                <a:spcPts val="0"/>
              </a:spcBef>
              <a:spcAft>
                <a:spcPts val="0"/>
              </a:spcAft>
              <a:buClr>
                <a:schemeClr val="dk1"/>
              </a:buClr>
              <a:buSzPts val="1400"/>
              <a:buAutoNum type="arabicPeriod"/>
            </a:pPr>
            <a:r>
              <a:rPr lang="en">
                <a:solidFill>
                  <a:schemeClr val="dk1"/>
                </a:solidFill>
              </a:rPr>
              <a:t>IR Beam Break Intrusion Sensor</a:t>
            </a:r>
            <a:endParaRPr>
              <a:solidFill>
                <a:schemeClr val="dk1"/>
              </a:solidFill>
            </a:endParaRPr>
          </a:p>
          <a:p>
            <a:pPr marL="914400" lvl="1" indent="-317500" algn="l" rtl="0">
              <a:spcBef>
                <a:spcPts val="0"/>
              </a:spcBef>
              <a:spcAft>
                <a:spcPts val="0"/>
              </a:spcAft>
              <a:buClr>
                <a:schemeClr val="dk1"/>
              </a:buClr>
              <a:buSzPts val="1400"/>
              <a:buAutoNum type="arabicPeriod"/>
            </a:pPr>
            <a:r>
              <a:rPr lang="en">
                <a:solidFill>
                  <a:schemeClr val="dk1"/>
                </a:solidFill>
              </a:rPr>
              <a:t>Passive IR Motion Sensor</a:t>
            </a:r>
            <a:endParaRPr>
              <a:solidFill>
                <a:schemeClr val="dk1"/>
              </a:solidFill>
            </a:endParaRPr>
          </a:p>
          <a:p>
            <a:pPr marL="914400" lvl="1" indent="-317500" algn="l" rtl="0">
              <a:spcBef>
                <a:spcPts val="0"/>
              </a:spcBef>
              <a:spcAft>
                <a:spcPts val="0"/>
              </a:spcAft>
              <a:buClr>
                <a:schemeClr val="dk1"/>
              </a:buClr>
              <a:buSzPts val="1400"/>
              <a:buAutoNum type="arabicPeriod"/>
            </a:pPr>
            <a:r>
              <a:rPr lang="en">
                <a:solidFill>
                  <a:schemeClr val="dk1"/>
                </a:solidFill>
              </a:rPr>
              <a:t>Magnetic Contact Switches</a:t>
            </a:r>
            <a:endParaRPr>
              <a:solidFill>
                <a:schemeClr val="dk1"/>
              </a:solidFill>
            </a:endParaRPr>
          </a:p>
          <a:p>
            <a:pPr marL="1371600" lvl="2" indent="-317500" algn="l" rtl="0">
              <a:spcBef>
                <a:spcPts val="0"/>
              </a:spcBef>
              <a:spcAft>
                <a:spcPts val="0"/>
              </a:spcAft>
              <a:buClr>
                <a:schemeClr val="dk1"/>
              </a:buClr>
              <a:buSzPts val="1400"/>
              <a:buChar char="■"/>
            </a:pPr>
            <a:r>
              <a:rPr lang="en">
                <a:solidFill>
                  <a:schemeClr val="dk1"/>
                </a:solidFill>
              </a:rPr>
              <a:t>Side-window intrusion detection</a:t>
            </a:r>
            <a:endParaRPr>
              <a:solidFill>
                <a:schemeClr val="dk1"/>
              </a:solidFill>
            </a:endParaRPr>
          </a:p>
          <a:p>
            <a:pPr marL="0" lvl="0" indent="0" algn="l" rtl="0">
              <a:spcBef>
                <a:spcPts val="0"/>
              </a:spcBef>
              <a:spcAft>
                <a:spcPts val="0"/>
              </a:spcAft>
              <a:buNone/>
            </a:pPr>
            <a:endParaRPr b="1">
              <a:solidFill>
                <a:schemeClr val="lt2"/>
              </a:solidFill>
            </a:endParaRPr>
          </a:p>
          <a:p>
            <a:pPr marL="457200" lvl="0" indent="-317500" algn="l" rtl="0">
              <a:spcBef>
                <a:spcPts val="0"/>
              </a:spcBef>
              <a:spcAft>
                <a:spcPts val="0"/>
              </a:spcAft>
              <a:buClr>
                <a:schemeClr val="lt2"/>
              </a:buClr>
              <a:buSzPts val="1400"/>
              <a:buChar char="●"/>
            </a:pPr>
            <a:r>
              <a:rPr lang="en" b="1">
                <a:solidFill>
                  <a:schemeClr val="lt2"/>
                </a:solidFill>
              </a:rPr>
              <a:t>In Progress:</a:t>
            </a:r>
            <a:endParaRPr b="1">
              <a:solidFill>
                <a:schemeClr val="lt2"/>
              </a:solidFill>
            </a:endParaRPr>
          </a:p>
          <a:p>
            <a:pPr marL="914400" lvl="1" indent="-317500" algn="l" rtl="0">
              <a:spcBef>
                <a:spcPts val="0"/>
              </a:spcBef>
              <a:spcAft>
                <a:spcPts val="0"/>
              </a:spcAft>
              <a:buClr>
                <a:schemeClr val="lt2"/>
              </a:buClr>
              <a:buSzPts val="1400"/>
              <a:buAutoNum type="arabicPeriod"/>
            </a:pPr>
            <a:r>
              <a:rPr lang="en">
                <a:solidFill>
                  <a:schemeClr val="lt2"/>
                </a:solidFill>
              </a:rPr>
              <a:t>Model Front Door with Locking Solenoid</a:t>
            </a:r>
            <a:endParaRPr>
              <a:solidFill>
                <a:schemeClr val="lt2"/>
              </a:solidFill>
            </a:endParaRPr>
          </a:p>
          <a:p>
            <a:pPr marL="914400" lvl="1" indent="-317500" algn="l" rtl="0">
              <a:spcBef>
                <a:spcPts val="0"/>
              </a:spcBef>
              <a:spcAft>
                <a:spcPts val="0"/>
              </a:spcAft>
              <a:buClr>
                <a:schemeClr val="lt2"/>
              </a:buClr>
              <a:buSzPts val="1400"/>
              <a:buAutoNum type="arabicPeriod"/>
            </a:pPr>
            <a:r>
              <a:rPr lang="en">
                <a:solidFill>
                  <a:schemeClr val="lt2"/>
                </a:solidFill>
              </a:rPr>
              <a:t>Model Rolling Garage Door</a:t>
            </a:r>
            <a:endParaRPr>
              <a:solidFill>
                <a:schemeClr val="lt2"/>
              </a:solidFill>
            </a:endParaRPr>
          </a:p>
        </p:txBody>
      </p:sp>
      <p:pic>
        <p:nvPicPr>
          <p:cNvPr id="552" name="Google Shape;552;p61"/>
          <p:cNvPicPr preferRelativeResize="0"/>
          <p:nvPr/>
        </p:nvPicPr>
        <p:blipFill rotWithShape="1">
          <a:blip r:embed="rId3">
            <a:alphaModFix/>
          </a:blip>
          <a:srcRect t="24737" b="13450"/>
          <a:stretch/>
        </p:blipFill>
        <p:spPr>
          <a:xfrm>
            <a:off x="6900525" y="3508175"/>
            <a:ext cx="1988326" cy="1314248"/>
          </a:xfrm>
          <a:prstGeom prst="rect">
            <a:avLst/>
          </a:prstGeom>
          <a:noFill/>
          <a:ln>
            <a:noFill/>
          </a:ln>
        </p:spPr>
      </p:pic>
      <p:pic>
        <p:nvPicPr>
          <p:cNvPr id="553" name="Google Shape;553;p61"/>
          <p:cNvPicPr preferRelativeResize="0"/>
          <p:nvPr/>
        </p:nvPicPr>
        <p:blipFill>
          <a:blip r:embed="rId4">
            <a:alphaModFix/>
          </a:blip>
          <a:stretch>
            <a:fillRect/>
          </a:stretch>
        </p:blipFill>
        <p:spPr>
          <a:xfrm>
            <a:off x="6287650" y="1776588"/>
            <a:ext cx="2119834" cy="1590313"/>
          </a:xfrm>
          <a:prstGeom prst="rect">
            <a:avLst/>
          </a:prstGeom>
          <a:noFill/>
          <a:ln>
            <a:noFill/>
          </a:ln>
        </p:spPr>
      </p:pic>
      <p:pic>
        <p:nvPicPr>
          <p:cNvPr id="554" name="Google Shape;554;p61"/>
          <p:cNvPicPr preferRelativeResize="0"/>
          <p:nvPr/>
        </p:nvPicPr>
        <p:blipFill>
          <a:blip r:embed="rId5">
            <a:alphaModFix/>
          </a:blip>
          <a:stretch>
            <a:fillRect/>
          </a:stretch>
        </p:blipFill>
        <p:spPr>
          <a:xfrm>
            <a:off x="4928450" y="3508175"/>
            <a:ext cx="1751849" cy="1314248"/>
          </a:xfrm>
          <a:prstGeom prst="rect">
            <a:avLst/>
          </a:prstGeom>
          <a:noFill/>
          <a:ln>
            <a:noFill/>
          </a:ln>
        </p:spPr>
      </p:pic>
      <p:sp>
        <p:nvSpPr>
          <p:cNvPr id="555" name="Google Shape;555;p61"/>
          <p:cNvSpPr/>
          <p:nvPr/>
        </p:nvSpPr>
        <p:spPr>
          <a:xfrm>
            <a:off x="7106650" y="1928825"/>
            <a:ext cx="196200" cy="196200"/>
          </a:xfrm>
          <a:prstGeom prst="wedgeRectCallout">
            <a:avLst>
              <a:gd name="adj1" fmla="val -20833"/>
              <a:gd name="adj2" fmla="val 62500"/>
            </a:avLst>
          </a:prstGeom>
          <a:solidFill>
            <a:schemeClr val="dk1"/>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64000" tIns="91425" rIns="91425" bIns="91425" anchor="ctr" anchorCtr="0">
            <a:noAutofit/>
          </a:bodyPr>
          <a:lstStyle/>
          <a:p>
            <a:pPr marL="0" lvl="0" indent="0" algn="l" rtl="0">
              <a:spcBef>
                <a:spcPts val="0"/>
              </a:spcBef>
              <a:spcAft>
                <a:spcPts val="0"/>
              </a:spcAft>
              <a:buNone/>
            </a:pPr>
            <a:r>
              <a:rPr lang="en" sz="800" b="1">
                <a:solidFill>
                  <a:schemeClr val="lt1"/>
                </a:solidFill>
              </a:rPr>
              <a:t>1</a:t>
            </a:r>
            <a:endParaRPr sz="800" b="1">
              <a:solidFill>
                <a:schemeClr val="lt1"/>
              </a:solidFill>
            </a:endParaRPr>
          </a:p>
        </p:txBody>
      </p:sp>
      <p:sp>
        <p:nvSpPr>
          <p:cNvPr id="556" name="Google Shape;556;p61"/>
          <p:cNvSpPr/>
          <p:nvPr/>
        </p:nvSpPr>
        <p:spPr>
          <a:xfrm>
            <a:off x="5551100" y="3416175"/>
            <a:ext cx="196200" cy="196200"/>
          </a:xfrm>
          <a:prstGeom prst="wedgeRectCallout">
            <a:avLst>
              <a:gd name="adj1" fmla="val -20833"/>
              <a:gd name="adj2" fmla="val 62500"/>
            </a:avLst>
          </a:prstGeom>
          <a:solidFill>
            <a:schemeClr val="dk1"/>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64000" tIns="91425" rIns="91425" bIns="91425" anchor="ctr" anchorCtr="0">
            <a:noAutofit/>
          </a:bodyPr>
          <a:lstStyle/>
          <a:p>
            <a:pPr marL="0" lvl="0" indent="0" algn="l" rtl="0">
              <a:spcBef>
                <a:spcPts val="0"/>
              </a:spcBef>
              <a:spcAft>
                <a:spcPts val="0"/>
              </a:spcAft>
              <a:buNone/>
            </a:pPr>
            <a:r>
              <a:rPr lang="en" sz="800" b="1">
                <a:solidFill>
                  <a:schemeClr val="lt1"/>
                </a:solidFill>
              </a:rPr>
              <a:t>1</a:t>
            </a:r>
            <a:endParaRPr sz="800" b="1">
              <a:solidFill>
                <a:schemeClr val="lt1"/>
              </a:solidFill>
            </a:endParaRPr>
          </a:p>
        </p:txBody>
      </p:sp>
      <p:sp>
        <p:nvSpPr>
          <p:cNvPr id="557" name="Google Shape;557;p61"/>
          <p:cNvSpPr/>
          <p:nvPr/>
        </p:nvSpPr>
        <p:spPr>
          <a:xfrm>
            <a:off x="6680300" y="1644675"/>
            <a:ext cx="196200" cy="196200"/>
          </a:xfrm>
          <a:prstGeom prst="wedgeRectCallout">
            <a:avLst>
              <a:gd name="adj1" fmla="val -20833"/>
              <a:gd name="adj2" fmla="val 62500"/>
            </a:avLst>
          </a:prstGeom>
          <a:solidFill>
            <a:schemeClr val="dk1"/>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64000" tIns="91425" rIns="91425" bIns="91425" anchor="ctr" anchorCtr="0">
            <a:noAutofit/>
          </a:bodyPr>
          <a:lstStyle/>
          <a:p>
            <a:pPr marL="0" lvl="0" indent="0" algn="l" rtl="0">
              <a:spcBef>
                <a:spcPts val="0"/>
              </a:spcBef>
              <a:spcAft>
                <a:spcPts val="0"/>
              </a:spcAft>
              <a:buNone/>
            </a:pPr>
            <a:r>
              <a:rPr lang="en" sz="800" b="1">
                <a:solidFill>
                  <a:schemeClr val="lt1"/>
                </a:solidFill>
              </a:rPr>
              <a:t>3</a:t>
            </a:r>
            <a:endParaRPr sz="800" b="1">
              <a:solidFill>
                <a:schemeClr val="lt1"/>
              </a:solidFill>
            </a:endParaRPr>
          </a:p>
        </p:txBody>
      </p:sp>
      <p:sp>
        <p:nvSpPr>
          <p:cNvPr id="558" name="Google Shape;558;p61"/>
          <p:cNvSpPr/>
          <p:nvPr/>
        </p:nvSpPr>
        <p:spPr>
          <a:xfrm>
            <a:off x="7838700" y="1865800"/>
            <a:ext cx="196200" cy="196200"/>
          </a:xfrm>
          <a:prstGeom prst="wedgeRectCallout">
            <a:avLst>
              <a:gd name="adj1" fmla="val -20833"/>
              <a:gd name="adj2" fmla="val 62500"/>
            </a:avLst>
          </a:prstGeom>
          <a:solidFill>
            <a:schemeClr val="dk1"/>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64000" tIns="91425" rIns="91425" bIns="91425" anchor="ctr" anchorCtr="0">
            <a:noAutofit/>
          </a:bodyPr>
          <a:lstStyle/>
          <a:p>
            <a:pPr marL="0" lvl="0" indent="0" algn="l" rtl="0">
              <a:spcBef>
                <a:spcPts val="0"/>
              </a:spcBef>
              <a:spcAft>
                <a:spcPts val="0"/>
              </a:spcAft>
              <a:buNone/>
            </a:pPr>
            <a:r>
              <a:rPr lang="en" sz="800" b="1">
                <a:solidFill>
                  <a:schemeClr val="lt1"/>
                </a:solidFill>
              </a:rPr>
              <a:t>4</a:t>
            </a:r>
            <a:endParaRPr sz="800" b="1">
              <a:solidFill>
                <a:schemeClr val="lt1"/>
              </a:solidFill>
            </a:endParaRPr>
          </a:p>
        </p:txBody>
      </p:sp>
      <p:sp>
        <p:nvSpPr>
          <p:cNvPr id="559" name="Google Shape;559;p61"/>
          <p:cNvSpPr/>
          <p:nvPr/>
        </p:nvSpPr>
        <p:spPr>
          <a:xfrm>
            <a:off x="6287650" y="4256175"/>
            <a:ext cx="196200" cy="196200"/>
          </a:xfrm>
          <a:prstGeom prst="wedgeRectCallout">
            <a:avLst>
              <a:gd name="adj1" fmla="val -20833"/>
              <a:gd name="adj2" fmla="val 62500"/>
            </a:avLst>
          </a:prstGeom>
          <a:solidFill>
            <a:schemeClr val="dk1"/>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64000" tIns="91425" rIns="91425" bIns="91425" anchor="ctr" anchorCtr="0">
            <a:noAutofit/>
          </a:bodyPr>
          <a:lstStyle/>
          <a:p>
            <a:pPr marL="0" lvl="0" indent="0" algn="l" rtl="0">
              <a:spcBef>
                <a:spcPts val="0"/>
              </a:spcBef>
              <a:spcAft>
                <a:spcPts val="0"/>
              </a:spcAft>
              <a:buNone/>
            </a:pPr>
            <a:r>
              <a:rPr lang="en" sz="800" b="1">
                <a:solidFill>
                  <a:schemeClr val="lt1"/>
                </a:solidFill>
              </a:rPr>
              <a:t>2</a:t>
            </a:r>
            <a:endParaRPr sz="800" b="1">
              <a:solidFill>
                <a:schemeClr val="lt1"/>
              </a:solidFill>
            </a:endParaRPr>
          </a:p>
        </p:txBody>
      </p:sp>
      <p:sp>
        <p:nvSpPr>
          <p:cNvPr id="560" name="Google Shape;560;p61"/>
          <p:cNvSpPr/>
          <p:nvPr/>
        </p:nvSpPr>
        <p:spPr>
          <a:xfrm>
            <a:off x="7302850" y="3976200"/>
            <a:ext cx="196200" cy="196200"/>
          </a:xfrm>
          <a:prstGeom prst="wedgeRectCallout">
            <a:avLst>
              <a:gd name="adj1" fmla="val -20833"/>
              <a:gd name="adj2" fmla="val 62500"/>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64000" tIns="91425" rIns="91425" bIns="91425" anchor="ctr" anchorCtr="0">
            <a:noAutofit/>
          </a:bodyPr>
          <a:lstStyle/>
          <a:p>
            <a:pPr marL="0" lvl="0" indent="0" algn="l" rtl="0">
              <a:spcBef>
                <a:spcPts val="0"/>
              </a:spcBef>
              <a:spcAft>
                <a:spcPts val="0"/>
              </a:spcAft>
              <a:buNone/>
            </a:pPr>
            <a:r>
              <a:rPr lang="en" sz="800" b="1">
                <a:solidFill>
                  <a:schemeClr val="lt1"/>
                </a:solidFill>
              </a:rPr>
              <a:t>1</a:t>
            </a:r>
            <a:endParaRPr sz="800" b="1">
              <a:solidFill>
                <a:schemeClr val="lt1"/>
              </a:solidFill>
            </a:endParaRPr>
          </a:p>
        </p:txBody>
      </p:sp>
      <p:sp>
        <p:nvSpPr>
          <p:cNvPr id="561" name="Google Shape;561;p61"/>
          <p:cNvSpPr/>
          <p:nvPr/>
        </p:nvSpPr>
        <p:spPr>
          <a:xfrm>
            <a:off x="8266450" y="3976200"/>
            <a:ext cx="196200" cy="196200"/>
          </a:xfrm>
          <a:prstGeom prst="wedgeRectCallout">
            <a:avLst>
              <a:gd name="adj1" fmla="val -20833"/>
              <a:gd name="adj2" fmla="val 62500"/>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64000" tIns="91425" rIns="91425" bIns="91425" anchor="ctr" anchorCtr="0">
            <a:noAutofit/>
          </a:bodyPr>
          <a:lstStyle/>
          <a:p>
            <a:pPr marL="0" lvl="0" indent="0" algn="l" rtl="0">
              <a:spcBef>
                <a:spcPts val="0"/>
              </a:spcBef>
              <a:spcAft>
                <a:spcPts val="0"/>
              </a:spcAft>
              <a:buNone/>
            </a:pPr>
            <a:r>
              <a:rPr lang="en" sz="800" b="1">
                <a:solidFill>
                  <a:schemeClr val="lt1"/>
                </a:solidFill>
              </a:rPr>
              <a:t>2</a:t>
            </a:r>
            <a:endParaRPr sz="800" b="1">
              <a:solidFill>
                <a:schemeClr val="lt1"/>
              </a:solidFill>
            </a:endParaRPr>
          </a:p>
        </p:txBody>
      </p:sp>
      <p:sp>
        <p:nvSpPr>
          <p:cNvPr id="562" name="Google Shape;562;p61"/>
          <p:cNvSpPr txBox="1"/>
          <p:nvPr/>
        </p:nvSpPr>
        <p:spPr>
          <a:xfrm>
            <a:off x="7731250" y="3249225"/>
            <a:ext cx="731400" cy="196200"/>
          </a:xfrm>
          <a:prstGeom prst="rect">
            <a:avLst/>
          </a:prstGeom>
          <a:solidFill>
            <a:schemeClr val="dk1"/>
          </a:solidFill>
          <a:ln>
            <a:noFill/>
          </a:ln>
          <a:effectLst>
            <a:outerShdw blurRad="57150" dist="19050" dir="5400000" algn="bl" rotWithShape="0">
              <a:srgbClr val="000000">
                <a:alpha val="50000"/>
              </a:srgbClr>
            </a:outerShdw>
          </a:effectLst>
        </p:spPr>
        <p:txBody>
          <a:bodyPr spcFirstLastPara="1" wrap="square" lIns="91425" tIns="45700" rIns="91425" bIns="91425" anchor="t" anchorCtr="0">
            <a:noAutofit/>
          </a:bodyPr>
          <a:lstStyle/>
          <a:p>
            <a:pPr marL="0" lvl="0" indent="0" algn="l" rtl="0">
              <a:spcBef>
                <a:spcPts val="0"/>
              </a:spcBef>
              <a:spcAft>
                <a:spcPts val="0"/>
              </a:spcAft>
              <a:buNone/>
            </a:pPr>
            <a:r>
              <a:rPr lang="en" sz="800" b="1"/>
              <a:t>L2 Interior</a:t>
            </a:r>
            <a:endParaRPr sz="800" b="1"/>
          </a:p>
        </p:txBody>
      </p:sp>
      <p:sp>
        <p:nvSpPr>
          <p:cNvPr id="563" name="Google Shape;563;p61"/>
          <p:cNvSpPr txBox="1"/>
          <p:nvPr/>
        </p:nvSpPr>
        <p:spPr>
          <a:xfrm>
            <a:off x="5992800" y="4726750"/>
            <a:ext cx="731400" cy="196200"/>
          </a:xfrm>
          <a:prstGeom prst="rect">
            <a:avLst/>
          </a:prstGeom>
          <a:solidFill>
            <a:schemeClr val="dk1"/>
          </a:solidFill>
          <a:ln>
            <a:noFill/>
          </a:ln>
          <a:effectLst>
            <a:outerShdw blurRad="57150" dist="19050" dir="5400000" algn="bl" rotWithShape="0">
              <a:srgbClr val="000000">
                <a:alpha val="50000"/>
              </a:srgbClr>
            </a:outerShdw>
          </a:effectLst>
        </p:spPr>
        <p:txBody>
          <a:bodyPr spcFirstLastPara="1" wrap="square" lIns="91425" tIns="45700" rIns="91425" bIns="91425" anchor="t" anchorCtr="0">
            <a:noAutofit/>
          </a:bodyPr>
          <a:lstStyle/>
          <a:p>
            <a:pPr marL="0" lvl="0" indent="0" algn="l" rtl="0">
              <a:spcBef>
                <a:spcPts val="0"/>
              </a:spcBef>
              <a:spcAft>
                <a:spcPts val="0"/>
              </a:spcAft>
              <a:buNone/>
            </a:pPr>
            <a:r>
              <a:rPr lang="en" sz="800" b="1"/>
              <a:t>L3 Interior</a:t>
            </a:r>
            <a:endParaRPr sz="800" b="1"/>
          </a:p>
        </p:txBody>
      </p:sp>
      <p:sp>
        <p:nvSpPr>
          <p:cNvPr id="564" name="Google Shape;564;p61"/>
          <p:cNvSpPr txBox="1"/>
          <p:nvPr/>
        </p:nvSpPr>
        <p:spPr>
          <a:xfrm>
            <a:off x="8216350" y="4726750"/>
            <a:ext cx="731400" cy="196200"/>
          </a:xfrm>
          <a:prstGeom prst="rect">
            <a:avLst/>
          </a:prstGeom>
          <a:solidFill>
            <a:schemeClr val="dk1"/>
          </a:solidFill>
          <a:ln>
            <a:noFill/>
          </a:ln>
          <a:effectLst>
            <a:outerShdw blurRad="57150" dist="19050" dir="5400000" algn="bl" rotWithShape="0">
              <a:srgbClr val="000000">
                <a:alpha val="50000"/>
              </a:srgbClr>
            </a:outerShdw>
          </a:effectLst>
        </p:spPr>
        <p:txBody>
          <a:bodyPr spcFirstLastPara="1" wrap="square" lIns="91425" tIns="45700" rIns="91425" bIns="91425" anchor="t" anchorCtr="0">
            <a:noAutofit/>
          </a:bodyPr>
          <a:lstStyle/>
          <a:p>
            <a:pPr marL="0" lvl="0" indent="0" algn="l" rtl="0">
              <a:spcBef>
                <a:spcPts val="0"/>
              </a:spcBef>
              <a:spcAft>
                <a:spcPts val="0"/>
              </a:spcAft>
              <a:buNone/>
            </a:pPr>
            <a:r>
              <a:rPr lang="en" sz="800" b="1"/>
              <a:t>L1 Exterior</a:t>
            </a:r>
            <a:endParaRPr sz="800" b="1"/>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414042"/>
        </a:solidFill>
        <a:effectLst/>
      </p:bgPr>
    </p:bg>
    <p:spTree>
      <p:nvGrpSpPr>
        <p:cNvPr id="1" name="Shape 568"/>
        <p:cNvGrpSpPr/>
        <p:nvPr/>
      </p:nvGrpSpPr>
      <p:grpSpPr>
        <a:xfrm>
          <a:off x="0" y="0"/>
          <a:ext cx="0" cy="0"/>
          <a:chOff x="0" y="0"/>
          <a:chExt cx="0" cy="0"/>
        </a:xfrm>
      </p:grpSpPr>
      <p:sp>
        <p:nvSpPr>
          <p:cNvPr id="570" name="Google Shape;570;p62"/>
          <p:cNvSpPr txBox="1"/>
          <p:nvPr/>
        </p:nvSpPr>
        <p:spPr>
          <a:xfrm>
            <a:off x="-98292" y="996151"/>
            <a:ext cx="9173711" cy="261607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dirty="0">
                <a:solidFill>
                  <a:schemeClr val="accent4"/>
                </a:solidFill>
              </a:rPr>
              <a:t>    Software:</a:t>
            </a:r>
            <a:r>
              <a:rPr lang="en" sz="1800" b="1" dirty="0">
                <a:solidFill>
                  <a:schemeClr val="dk1"/>
                </a:solidFill>
              </a:rPr>
              <a:t>  PLC Ladder Logic</a:t>
            </a:r>
            <a:r>
              <a:rPr lang="en" dirty="0">
                <a:solidFill>
                  <a:schemeClr val="dk1"/>
                </a:solidFill>
              </a:rPr>
              <a:t> </a:t>
            </a:r>
            <a:endParaRPr lang="en-US" dirty="0">
              <a:solidFill>
                <a:schemeClr val="dk1"/>
              </a:solidFill>
            </a:endParaRPr>
          </a:p>
          <a:p>
            <a:pPr marL="914400" indent="-317500">
              <a:buClr>
                <a:schemeClr val="dk1"/>
              </a:buClr>
              <a:buSzPts val="1400"/>
              <a:buChar char="○"/>
            </a:pPr>
            <a:r>
              <a:rPr lang="en-US" dirty="0" err="1">
                <a:solidFill>
                  <a:schemeClr val="dk1"/>
                </a:solidFill>
              </a:rPr>
              <a:t>OpenPLC</a:t>
            </a:r>
            <a:r>
              <a:rPr lang="en-US" dirty="0">
                <a:solidFill>
                  <a:schemeClr val="dk1"/>
                </a:solidFill>
              </a:rPr>
              <a:t> is an open-source Programmable Logic Controller (PLC) suite that can create and run PLC programs on custom hardware, such as a Raspberry Pi or an Arduino. </a:t>
            </a:r>
          </a:p>
          <a:p>
            <a:pPr marL="914400" indent="-317500">
              <a:buClr>
                <a:schemeClr val="dk1"/>
              </a:buClr>
              <a:buSzPts val="1400"/>
              <a:buChar char="○"/>
            </a:pPr>
            <a:r>
              <a:rPr lang="en-US" dirty="0">
                <a:solidFill>
                  <a:schemeClr val="dk1"/>
                </a:solidFill>
              </a:rPr>
              <a:t>It consists of two main components, the Runtime and the Editor. The Editor was used to create our main program using Ladder Logic programming, and the Runtime executes our program on the target hardware. </a:t>
            </a:r>
          </a:p>
          <a:p>
            <a:pPr marL="914400" indent="-317500">
              <a:buClr>
                <a:schemeClr val="dk1"/>
              </a:buClr>
              <a:buSzPts val="1400"/>
              <a:buChar char="○"/>
            </a:pPr>
            <a:r>
              <a:rPr lang="en-US" dirty="0">
                <a:solidFill>
                  <a:schemeClr val="dk1"/>
                </a:solidFill>
              </a:rPr>
              <a:t>Runtime is installed and configured on both a Raspberry Pi 3B and an Arduino Mega 2560r3.</a:t>
            </a:r>
          </a:p>
          <a:p>
            <a:pPr marL="914400" indent="-317500">
              <a:buClr>
                <a:schemeClr val="dk1"/>
              </a:buClr>
              <a:buSzPts val="1400"/>
              <a:buChar char="○"/>
            </a:pPr>
            <a:r>
              <a:rPr lang="en-US" dirty="0">
                <a:solidFill>
                  <a:schemeClr val="dk1"/>
                </a:solidFill>
              </a:rPr>
              <a:t>2560 is slaved to the Pi and only provides additional I/O for the system.  All logic is run via the master program on the Pi.</a:t>
            </a:r>
          </a:p>
          <a:p>
            <a:pPr marL="914400" indent="-317500">
              <a:buClr>
                <a:schemeClr val="dk1"/>
              </a:buClr>
              <a:buSzPts val="1400"/>
              <a:buChar char="○"/>
            </a:pPr>
            <a:r>
              <a:rPr lang="en-US" dirty="0">
                <a:solidFill>
                  <a:schemeClr val="dk1"/>
                </a:solidFill>
              </a:rPr>
              <a:t>Below is an example of part of our Ladder Logic Program:</a:t>
            </a:r>
          </a:p>
          <a:p>
            <a:pPr marL="0" lvl="0" indent="0" algn="l" rtl="0">
              <a:spcBef>
                <a:spcPts val="0"/>
              </a:spcBef>
              <a:spcAft>
                <a:spcPts val="0"/>
              </a:spcAft>
              <a:buNone/>
            </a:pPr>
            <a:endParaRPr dirty="0">
              <a:solidFill>
                <a:schemeClr val="dk1"/>
              </a:solidFill>
            </a:endParaRPr>
          </a:p>
        </p:txBody>
      </p:sp>
      <p:pic>
        <p:nvPicPr>
          <p:cNvPr id="573" name="Google Shape;573;p62"/>
          <p:cNvPicPr preferRelativeResize="0"/>
          <p:nvPr/>
        </p:nvPicPr>
        <p:blipFill>
          <a:blip r:embed="rId3">
            <a:alphaModFix/>
          </a:blip>
          <a:stretch>
            <a:fillRect/>
          </a:stretch>
        </p:blipFill>
        <p:spPr>
          <a:xfrm>
            <a:off x="3375062" y="210031"/>
            <a:ext cx="2393875" cy="868819"/>
          </a:xfrm>
          <a:prstGeom prst="rect">
            <a:avLst/>
          </a:prstGeom>
          <a:noFill/>
          <a:ln>
            <a:noFill/>
          </a:ln>
        </p:spPr>
      </p:pic>
      <p:pic>
        <p:nvPicPr>
          <p:cNvPr id="3" name="Picture 2">
            <a:extLst>
              <a:ext uri="{FF2B5EF4-FFF2-40B4-BE49-F238E27FC236}">
                <a16:creationId xmlns:a16="http://schemas.microsoft.com/office/drawing/2014/main" id="{6EB82CBC-D5B0-AE7D-BAD0-E569A198A2A2}"/>
              </a:ext>
            </a:extLst>
          </p:cNvPr>
          <p:cNvPicPr>
            <a:picLocks noChangeAspect="1"/>
          </p:cNvPicPr>
          <p:nvPr/>
        </p:nvPicPr>
        <p:blipFill>
          <a:blip r:embed="rId4"/>
          <a:stretch>
            <a:fillRect/>
          </a:stretch>
        </p:blipFill>
        <p:spPr>
          <a:xfrm>
            <a:off x="167639" y="3529521"/>
            <a:ext cx="8808720" cy="1911159"/>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414042"/>
        </a:solidFill>
        <a:effectLst/>
      </p:bgPr>
    </p:bg>
    <p:spTree>
      <p:nvGrpSpPr>
        <p:cNvPr id="1" name="Shape 568"/>
        <p:cNvGrpSpPr/>
        <p:nvPr/>
      </p:nvGrpSpPr>
      <p:grpSpPr>
        <a:xfrm>
          <a:off x="0" y="0"/>
          <a:ext cx="0" cy="0"/>
          <a:chOff x="0" y="0"/>
          <a:chExt cx="0" cy="0"/>
        </a:xfrm>
      </p:grpSpPr>
      <p:sp>
        <p:nvSpPr>
          <p:cNvPr id="570" name="Google Shape;570;p62"/>
          <p:cNvSpPr txBox="1"/>
          <p:nvPr/>
        </p:nvSpPr>
        <p:spPr>
          <a:xfrm>
            <a:off x="-105911" y="1188625"/>
            <a:ext cx="6164580" cy="412417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dirty="0">
                <a:solidFill>
                  <a:schemeClr val="accent4"/>
                </a:solidFill>
              </a:rPr>
              <a:t>    Software:</a:t>
            </a:r>
            <a:r>
              <a:rPr lang="en" sz="1800" b="1" dirty="0">
                <a:solidFill>
                  <a:schemeClr val="dk1"/>
                </a:solidFill>
              </a:rPr>
              <a:t>  </a:t>
            </a:r>
            <a:r>
              <a:rPr lang="en-US" sz="1800" b="1" dirty="0" err="1">
                <a:solidFill>
                  <a:schemeClr val="dk1"/>
                </a:solidFill>
              </a:rPr>
              <a:t>ScadaBR</a:t>
            </a:r>
            <a:endParaRPr lang="en-US" dirty="0">
              <a:solidFill>
                <a:schemeClr val="dk1"/>
              </a:solidFill>
            </a:endParaRPr>
          </a:p>
          <a:p>
            <a:pPr marL="914400" indent="-317500">
              <a:buClr>
                <a:schemeClr val="dk1"/>
              </a:buClr>
              <a:buSzPts val="1400"/>
              <a:buFont typeface="Arial"/>
              <a:buChar char="○"/>
            </a:pPr>
            <a:r>
              <a:rPr lang="en-US" dirty="0" err="1">
                <a:solidFill>
                  <a:schemeClr val="tx1"/>
                </a:solidFill>
                <a:effectLst/>
              </a:rPr>
              <a:t>ScadaBR</a:t>
            </a:r>
            <a:r>
              <a:rPr lang="en-US" dirty="0">
                <a:solidFill>
                  <a:schemeClr val="tx1"/>
                </a:solidFill>
                <a:effectLst/>
              </a:rPr>
              <a:t> is an open-source software that offers all the functionalities of a complete SCADA (Supervisory Control and Data Acquisition) system. SCADA-type software has existed since the late 1960s and is a fundamental part of automating processes involving machines, Programmable </a:t>
            </a:r>
            <a:r>
              <a:rPr lang="en-US" dirty="0">
                <a:solidFill>
                  <a:schemeClr val="tx1"/>
                </a:solidFill>
              </a:rPr>
              <a:t>L</a:t>
            </a:r>
            <a:r>
              <a:rPr lang="en-US" dirty="0">
                <a:solidFill>
                  <a:schemeClr val="tx1"/>
                </a:solidFill>
                <a:effectLst/>
              </a:rPr>
              <a:t>ogic </a:t>
            </a:r>
            <a:r>
              <a:rPr lang="en-US" dirty="0">
                <a:solidFill>
                  <a:schemeClr val="tx1"/>
                </a:solidFill>
              </a:rPr>
              <a:t>C</a:t>
            </a:r>
            <a:r>
              <a:rPr lang="en-US" dirty="0">
                <a:solidFill>
                  <a:schemeClr val="tx1"/>
                </a:solidFill>
                <a:effectLst/>
              </a:rPr>
              <a:t>ontrollers (PLCs), electronic drives, and sensors.</a:t>
            </a:r>
          </a:p>
          <a:p>
            <a:pPr marL="914400" indent="-317500">
              <a:buClr>
                <a:schemeClr val="dk1"/>
              </a:buClr>
              <a:buSzPts val="1400"/>
              <a:buFont typeface="Arial"/>
              <a:buChar char="○"/>
            </a:pPr>
            <a:r>
              <a:rPr lang="en-US" dirty="0">
                <a:solidFill>
                  <a:schemeClr val="tx1"/>
                </a:solidFill>
              </a:rPr>
              <a:t>This software allows us to monitor and control the model through a Human Machine Interface (HMI) on the model’s display.</a:t>
            </a:r>
          </a:p>
          <a:p>
            <a:pPr marL="914400" indent="-317500">
              <a:buClr>
                <a:schemeClr val="dk1"/>
              </a:buClr>
              <a:buSzPts val="1400"/>
              <a:buFont typeface="Arial"/>
              <a:buChar char="○"/>
            </a:pPr>
            <a:r>
              <a:rPr lang="en-US" dirty="0" err="1">
                <a:solidFill>
                  <a:schemeClr val="tx1"/>
                </a:solidFill>
              </a:rPr>
              <a:t>ScadaBR</a:t>
            </a:r>
            <a:r>
              <a:rPr lang="en-US" dirty="0">
                <a:solidFill>
                  <a:schemeClr val="tx1"/>
                </a:solidFill>
              </a:rPr>
              <a:t> communicates with the </a:t>
            </a:r>
            <a:r>
              <a:rPr lang="en-US" dirty="0" err="1">
                <a:solidFill>
                  <a:schemeClr val="tx1"/>
                </a:solidFill>
              </a:rPr>
              <a:t>OpenPLC</a:t>
            </a:r>
            <a:r>
              <a:rPr lang="en-US" dirty="0">
                <a:solidFill>
                  <a:schemeClr val="tx1"/>
                </a:solidFill>
              </a:rPr>
              <a:t> runtime on the Raspberry Pi via Modbus, a SCADA network protocol that’s been an industry standard since the 70’s. </a:t>
            </a:r>
          </a:p>
          <a:p>
            <a:pPr marL="914400" indent="-317500">
              <a:buClr>
                <a:schemeClr val="dk1"/>
              </a:buClr>
              <a:buSzPts val="1400"/>
              <a:buFont typeface="Arial"/>
              <a:buChar char="○"/>
            </a:pPr>
            <a:r>
              <a:rPr lang="en-US" dirty="0">
                <a:solidFill>
                  <a:schemeClr val="tx1"/>
                </a:solidFill>
              </a:rPr>
              <a:t>Using Modbus, </a:t>
            </a:r>
            <a:r>
              <a:rPr lang="en-US" dirty="0" err="1">
                <a:solidFill>
                  <a:schemeClr val="tx1"/>
                </a:solidFill>
              </a:rPr>
              <a:t>ScadaBR</a:t>
            </a:r>
            <a:r>
              <a:rPr lang="en-US" dirty="0">
                <a:solidFill>
                  <a:schemeClr val="tx1"/>
                </a:solidFill>
              </a:rPr>
              <a:t> can read and write to the master PLC program’s registers on the Pi, which controls the functionality of the model. </a:t>
            </a:r>
          </a:p>
          <a:p>
            <a:pPr marL="914400" indent="-317500">
              <a:buClr>
                <a:schemeClr val="dk1"/>
              </a:buClr>
              <a:buSzPts val="1400"/>
              <a:buChar char="○"/>
            </a:pPr>
            <a:endParaRPr lang="en-US" dirty="0">
              <a:solidFill>
                <a:schemeClr val="dk1"/>
              </a:solidFill>
            </a:endParaRPr>
          </a:p>
          <a:p>
            <a:pPr marL="0" lvl="0" indent="0" algn="l" rtl="0">
              <a:spcBef>
                <a:spcPts val="0"/>
              </a:spcBef>
              <a:spcAft>
                <a:spcPts val="0"/>
              </a:spcAft>
              <a:buNone/>
            </a:pPr>
            <a:endParaRPr dirty="0">
              <a:solidFill>
                <a:schemeClr val="dk1"/>
              </a:solidFill>
            </a:endParaRPr>
          </a:p>
        </p:txBody>
      </p:sp>
      <p:pic>
        <p:nvPicPr>
          <p:cNvPr id="2" name="Google Shape;581;p63">
            <a:extLst>
              <a:ext uri="{FF2B5EF4-FFF2-40B4-BE49-F238E27FC236}">
                <a16:creationId xmlns:a16="http://schemas.microsoft.com/office/drawing/2014/main" id="{2F0789A9-5016-9AE5-53D4-19C4A063E318}"/>
              </a:ext>
            </a:extLst>
          </p:cNvPr>
          <p:cNvPicPr preferRelativeResize="0"/>
          <p:nvPr/>
        </p:nvPicPr>
        <p:blipFill>
          <a:blip r:embed="rId3">
            <a:alphaModFix/>
          </a:blip>
          <a:stretch>
            <a:fillRect/>
          </a:stretch>
        </p:blipFill>
        <p:spPr>
          <a:xfrm>
            <a:off x="2807842" y="369568"/>
            <a:ext cx="3528315" cy="645811"/>
          </a:xfrm>
          <a:prstGeom prst="rect">
            <a:avLst/>
          </a:prstGeom>
          <a:noFill/>
          <a:ln>
            <a:noFill/>
          </a:ln>
        </p:spPr>
      </p:pic>
    </p:spTree>
    <p:extLst>
      <p:ext uri="{BB962C8B-B14F-4D97-AF65-F5344CB8AC3E}">
        <p14:creationId xmlns:p14="http://schemas.microsoft.com/office/powerpoint/2010/main" val="4570309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414042"/>
        </a:solidFill>
        <a:effectLst/>
      </p:bgPr>
    </p:bg>
    <p:spTree>
      <p:nvGrpSpPr>
        <p:cNvPr id="1" name="Shape 577"/>
        <p:cNvGrpSpPr/>
        <p:nvPr/>
      </p:nvGrpSpPr>
      <p:grpSpPr>
        <a:xfrm>
          <a:off x="0" y="0"/>
          <a:ext cx="0" cy="0"/>
          <a:chOff x="0" y="0"/>
          <a:chExt cx="0" cy="0"/>
        </a:xfrm>
      </p:grpSpPr>
      <p:sp>
        <p:nvSpPr>
          <p:cNvPr id="578" name="Google Shape;578;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20" b="1">
                <a:solidFill>
                  <a:srgbClr val="8BC34A"/>
                </a:solidFill>
              </a:rPr>
              <a:t>Current Functionality</a:t>
            </a:r>
            <a:endParaRPr sz="3220" b="1">
              <a:solidFill>
                <a:srgbClr val="8BC34A"/>
              </a:solidFill>
            </a:endParaRPr>
          </a:p>
        </p:txBody>
      </p:sp>
      <p:sp>
        <p:nvSpPr>
          <p:cNvPr id="579" name="Google Shape;579;p63"/>
          <p:cNvSpPr txBox="1"/>
          <p:nvPr/>
        </p:nvSpPr>
        <p:spPr>
          <a:xfrm>
            <a:off x="430975" y="1150525"/>
            <a:ext cx="4272600" cy="3047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accent4"/>
                </a:solidFill>
              </a:rPr>
              <a:t>Software:</a:t>
            </a:r>
            <a:r>
              <a:rPr lang="en" sz="1800" b="1">
                <a:solidFill>
                  <a:schemeClr val="dk1"/>
                </a:solidFill>
              </a:rPr>
              <a:t>  Human Machine Interface</a:t>
            </a:r>
            <a:r>
              <a:rPr lang="en">
                <a:solidFill>
                  <a:schemeClr val="dk1"/>
                </a:solidFill>
              </a:rPr>
              <a:t>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ScadaBR has been installed and configured on a second Raspberry Pi 3B and connected via Ethernet to the PLC controller.</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Provides supervisory control and status monitoring of the system.</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Reports to the HMI screen embedded in the right panel of the case.</a:t>
            </a:r>
            <a:endParaRPr>
              <a:solidFill>
                <a:schemeClr val="dk1"/>
              </a:solidFill>
            </a:endParaRPr>
          </a:p>
          <a:p>
            <a:pPr marL="457200" lvl="0" indent="0" algn="l" rtl="0">
              <a:spcBef>
                <a:spcPts val="0"/>
              </a:spcBef>
              <a:spcAft>
                <a:spcPts val="0"/>
              </a:spcAft>
              <a:buNone/>
            </a:pPr>
            <a:endParaRPr>
              <a:solidFill>
                <a:schemeClr val="dk1"/>
              </a:solidFill>
            </a:endParaRPr>
          </a:p>
        </p:txBody>
      </p:sp>
      <p:pic>
        <p:nvPicPr>
          <p:cNvPr id="580" name="Google Shape;580;p63"/>
          <p:cNvPicPr preferRelativeResize="0"/>
          <p:nvPr/>
        </p:nvPicPr>
        <p:blipFill>
          <a:blip r:embed="rId3">
            <a:alphaModFix/>
          </a:blip>
          <a:stretch>
            <a:fillRect/>
          </a:stretch>
        </p:blipFill>
        <p:spPr>
          <a:xfrm>
            <a:off x="4772350" y="1157763"/>
            <a:ext cx="4059950" cy="3070275"/>
          </a:xfrm>
          <a:prstGeom prst="rect">
            <a:avLst/>
          </a:prstGeom>
          <a:noFill/>
          <a:ln>
            <a:noFill/>
          </a:ln>
        </p:spPr>
      </p:pic>
      <p:pic>
        <p:nvPicPr>
          <p:cNvPr id="581" name="Google Shape;581;p63"/>
          <p:cNvPicPr preferRelativeResize="0"/>
          <p:nvPr/>
        </p:nvPicPr>
        <p:blipFill>
          <a:blip r:embed="rId4">
            <a:alphaModFix/>
          </a:blip>
          <a:stretch>
            <a:fillRect/>
          </a:stretch>
        </p:blipFill>
        <p:spPr>
          <a:xfrm>
            <a:off x="1234937" y="1680324"/>
            <a:ext cx="2664674" cy="529200"/>
          </a:xfrm>
          <a:prstGeom prst="rect">
            <a:avLst/>
          </a:prstGeom>
          <a:noFill/>
          <a:ln>
            <a:noFill/>
          </a:ln>
        </p:spPr>
      </p:pic>
      <p:sp>
        <p:nvSpPr>
          <p:cNvPr id="582" name="Google Shape;582;p63"/>
          <p:cNvSpPr txBox="1"/>
          <p:nvPr/>
        </p:nvSpPr>
        <p:spPr>
          <a:xfrm>
            <a:off x="430975" y="4368075"/>
            <a:ext cx="80490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Char char="●"/>
            </a:pPr>
            <a:r>
              <a:rPr lang="en">
                <a:solidFill>
                  <a:schemeClr val="dk1"/>
                </a:solidFill>
              </a:rPr>
              <a:t>A test HMI (</a:t>
            </a:r>
            <a:r>
              <a:rPr lang="en" i="1">
                <a:solidFill>
                  <a:schemeClr val="dk1"/>
                </a:solidFill>
              </a:rPr>
              <a:t>shown above-right</a:t>
            </a:r>
            <a:r>
              <a:rPr lang="en">
                <a:solidFill>
                  <a:schemeClr val="dk1"/>
                </a:solidFill>
              </a:rPr>
              <a:t>) has been developed based upon the master PLC program.  Final visual elements and layout will be developed as system integration is completed.</a:t>
            </a:r>
            <a:endParaRPr>
              <a:solidFill>
                <a:schemeClr val="dk1"/>
              </a:solidFill>
            </a:endParaRPr>
          </a:p>
          <a:p>
            <a:pPr marL="0" lvl="0" indent="0" algn="l" rtl="0">
              <a:spcBef>
                <a:spcPts val="0"/>
              </a:spcBef>
              <a:spcAft>
                <a:spcPts val="0"/>
              </a:spcAft>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414042"/>
        </a:solidFill>
        <a:effectLst/>
      </p:bgPr>
    </p:bg>
    <p:spTree>
      <p:nvGrpSpPr>
        <p:cNvPr id="1" name="Shape 586"/>
        <p:cNvGrpSpPr/>
        <p:nvPr/>
      </p:nvGrpSpPr>
      <p:grpSpPr>
        <a:xfrm>
          <a:off x="0" y="0"/>
          <a:ext cx="0" cy="0"/>
          <a:chOff x="0" y="0"/>
          <a:chExt cx="0" cy="0"/>
        </a:xfrm>
      </p:grpSpPr>
      <p:sp>
        <p:nvSpPr>
          <p:cNvPr id="587" name="Google Shape;587;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20" b="1">
                <a:solidFill>
                  <a:srgbClr val="8BC34A"/>
                </a:solidFill>
              </a:rPr>
              <a:t>Current Functionality</a:t>
            </a:r>
            <a:endParaRPr sz="3220" b="1">
              <a:solidFill>
                <a:srgbClr val="8BC34A"/>
              </a:solidFill>
            </a:endParaRPr>
          </a:p>
        </p:txBody>
      </p:sp>
      <p:sp>
        <p:nvSpPr>
          <p:cNvPr id="588" name="Google Shape;588;p64"/>
          <p:cNvSpPr txBox="1"/>
          <p:nvPr/>
        </p:nvSpPr>
        <p:spPr>
          <a:xfrm>
            <a:off x="430975" y="1017725"/>
            <a:ext cx="4424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accent4"/>
                </a:solidFill>
              </a:rPr>
              <a:t>Software:</a:t>
            </a:r>
            <a:r>
              <a:rPr lang="en" sz="1800" b="1">
                <a:solidFill>
                  <a:schemeClr val="dk1"/>
                </a:solidFill>
              </a:rPr>
              <a:t>  Cyber Attacks/Mitigations</a:t>
            </a:r>
            <a:endParaRPr sz="1800" b="1">
              <a:solidFill>
                <a:schemeClr val="dk1"/>
              </a:solidFill>
            </a:endParaRPr>
          </a:p>
        </p:txBody>
      </p:sp>
      <p:sp>
        <p:nvSpPr>
          <p:cNvPr id="589" name="Google Shape;589;p64"/>
          <p:cNvSpPr txBox="1"/>
          <p:nvPr/>
        </p:nvSpPr>
        <p:spPr>
          <a:xfrm>
            <a:off x="4670075" y="1417925"/>
            <a:ext cx="3561600" cy="2339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Char char="●"/>
            </a:pPr>
            <a:r>
              <a:rPr lang="en" b="1">
                <a:solidFill>
                  <a:schemeClr val="dk1"/>
                </a:solidFill>
              </a:rPr>
              <a:t>ARP Poisoning</a:t>
            </a:r>
            <a:endParaRPr b="1">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Attack</a:t>
            </a:r>
            <a:endParaRPr>
              <a:solidFill>
                <a:schemeClr val="dk1"/>
              </a:solidFill>
            </a:endParaRPr>
          </a:p>
          <a:p>
            <a:pPr marL="1371600" lvl="2" indent="-317500" algn="l" rtl="0">
              <a:spcBef>
                <a:spcPts val="0"/>
              </a:spcBef>
              <a:spcAft>
                <a:spcPts val="0"/>
              </a:spcAft>
              <a:buClr>
                <a:schemeClr val="dk1"/>
              </a:buClr>
              <a:buSzPts val="1400"/>
              <a:buChar char="■"/>
            </a:pPr>
            <a:r>
              <a:rPr lang="en">
                <a:solidFill>
                  <a:schemeClr val="dk1"/>
                </a:solidFill>
              </a:rPr>
              <a:t>Allows us to establish a MITM stance between the HMI and PLC</a:t>
            </a:r>
            <a:endParaRPr>
              <a:solidFill>
                <a:schemeClr val="dk1"/>
              </a:solidFill>
            </a:endParaRPr>
          </a:p>
          <a:p>
            <a:pPr marL="1371600" lvl="2" indent="-317500" algn="l" rtl="0">
              <a:spcBef>
                <a:spcPts val="0"/>
              </a:spcBef>
              <a:spcAft>
                <a:spcPts val="0"/>
              </a:spcAft>
              <a:buClr>
                <a:schemeClr val="dk1"/>
              </a:buClr>
              <a:buSzPts val="1400"/>
              <a:buChar char="■"/>
            </a:pPr>
            <a:r>
              <a:rPr lang="en">
                <a:solidFill>
                  <a:schemeClr val="dk1"/>
                </a:solidFill>
              </a:rPr>
              <a:t>Finalized and implemented</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Mitigation</a:t>
            </a:r>
            <a:endParaRPr>
              <a:solidFill>
                <a:schemeClr val="dk1"/>
              </a:solidFill>
            </a:endParaRPr>
          </a:p>
          <a:p>
            <a:pPr marL="1371600" lvl="2" indent="-317500" algn="l" rtl="0">
              <a:spcBef>
                <a:spcPts val="0"/>
              </a:spcBef>
              <a:spcAft>
                <a:spcPts val="0"/>
              </a:spcAft>
              <a:buClr>
                <a:schemeClr val="dk1"/>
              </a:buClr>
              <a:buSzPts val="1400"/>
              <a:buChar char="■"/>
            </a:pPr>
            <a:r>
              <a:rPr lang="en">
                <a:solidFill>
                  <a:schemeClr val="dk1"/>
                </a:solidFill>
              </a:rPr>
              <a:t>Finalized and implemented</a:t>
            </a:r>
            <a:endParaRPr/>
          </a:p>
        </p:txBody>
      </p:sp>
      <p:sp>
        <p:nvSpPr>
          <p:cNvPr id="590" name="Google Shape;590;p64"/>
          <p:cNvSpPr txBox="1"/>
          <p:nvPr/>
        </p:nvSpPr>
        <p:spPr>
          <a:xfrm>
            <a:off x="1705650" y="3757625"/>
            <a:ext cx="4833900" cy="1046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2"/>
              </a:buClr>
              <a:buSzPts val="1400"/>
              <a:buChar char="●"/>
            </a:pPr>
            <a:r>
              <a:rPr lang="en" b="1">
                <a:solidFill>
                  <a:schemeClr val="lt2"/>
                </a:solidFill>
              </a:rPr>
              <a:t>In Progress: </a:t>
            </a:r>
            <a:endParaRPr b="1">
              <a:solidFill>
                <a:schemeClr val="lt2"/>
              </a:solidFill>
            </a:endParaRPr>
          </a:p>
          <a:p>
            <a:pPr marL="914400" lvl="1" indent="-317500" algn="l" rtl="0">
              <a:spcBef>
                <a:spcPts val="0"/>
              </a:spcBef>
              <a:spcAft>
                <a:spcPts val="0"/>
              </a:spcAft>
              <a:buClr>
                <a:schemeClr val="lt2"/>
              </a:buClr>
              <a:buSzPts val="1400"/>
              <a:buChar char="○"/>
            </a:pPr>
            <a:r>
              <a:rPr lang="en">
                <a:solidFill>
                  <a:schemeClr val="lt2"/>
                </a:solidFill>
              </a:rPr>
              <a:t>Injection Attack:  We will have to finish the LL program before we can fully finalize and implement the attack.</a:t>
            </a:r>
            <a:endParaRPr/>
          </a:p>
        </p:txBody>
      </p:sp>
      <p:sp>
        <p:nvSpPr>
          <p:cNvPr id="591" name="Google Shape;591;p64"/>
          <p:cNvSpPr txBox="1"/>
          <p:nvPr/>
        </p:nvSpPr>
        <p:spPr>
          <a:xfrm>
            <a:off x="743325" y="1417925"/>
            <a:ext cx="3391800" cy="2339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Char char="●"/>
            </a:pPr>
            <a:r>
              <a:rPr lang="en" b="1">
                <a:solidFill>
                  <a:schemeClr val="dk1"/>
                </a:solidFill>
              </a:rPr>
              <a:t>Injection Attack/Mitigation</a:t>
            </a:r>
            <a:endParaRPr b="1">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Attack</a:t>
            </a:r>
            <a:endParaRPr>
              <a:solidFill>
                <a:schemeClr val="dk1"/>
              </a:solidFill>
            </a:endParaRPr>
          </a:p>
          <a:p>
            <a:pPr marL="1371600" lvl="2" indent="-317500" algn="l" rtl="0">
              <a:spcBef>
                <a:spcPts val="0"/>
              </a:spcBef>
              <a:spcAft>
                <a:spcPts val="0"/>
              </a:spcAft>
              <a:buClr>
                <a:schemeClr val="dk1"/>
              </a:buClr>
              <a:buSzPts val="1400"/>
              <a:buChar char="■"/>
            </a:pPr>
            <a:r>
              <a:rPr lang="en">
                <a:solidFill>
                  <a:schemeClr val="dk1"/>
                </a:solidFill>
              </a:rPr>
              <a:t>Allows us to send packets to the PLC that overrule what is sent by the HMI  </a:t>
            </a:r>
            <a:endParaRPr>
              <a:solidFill>
                <a:schemeClr val="dk1"/>
              </a:solidFill>
            </a:endParaRPr>
          </a:p>
          <a:p>
            <a:pPr marL="1371600" lvl="2" indent="-317500" algn="l" rtl="0">
              <a:spcBef>
                <a:spcPts val="0"/>
              </a:spcBef>
              <a:spcAft>
                <a:spcPts val="0"/>
              </a:spcAft>
              <a:buClr>
                <a:schemeClr val="dk1"/>
              </a:buClr>
              <a:buSzPts val="1400"/>
              <a:buChar char="■"/>
            </a:pPr>
            <a:r>
              <a:rPr lang="en">
                <a:solidFill>
                  <a:schemeClr val="dk1"/>
                </a:solidFill>
              </a:rPr>
              <a:t>Method is finalized </a:t>
            </a:r>
            <a:endParaRPr>
              <a:solidFill>
                <a:schemeClr val="lt2"/>
              </a:solidFill>
            </a:endParaRPr>
          </a:p>
          <a:p>
            <a:pPr marL="914400" lvl="1" indent="-317500" algn="l" rtl="0">
              <a:spcBef>
                <a:spcPts val="0"/>
              </a:spcBef>
              <a:spcAft>
                <a:spcPts val="0"/>
              </a:spcAft>
              <a:buClr>
                <a:schemeClr val="dk1"/>
              </a:buClr>
              <a:buSzPts val="1400"/>
              <a:buChar char="○"/>
            </a:pPr>
            <a:r>
              <a:rPr lang="en">
                <a:solidFill>
                  <a:schemeClr val="dk1"/>
                </a:solidFill>
              </a:rPr>
              <a:t>Mitigation</a:t>
            </a:r>
            <a:endParaRPr>
              <a:solidFill>
                <a:schemeClr val="dk1"/>
              </a:solidFill>
            </a:endParaRPr>
          </a:p>
          <a:p>
            <a:pPr marL="1371600" lvl="2" indent="-317500" algn="l" rtl="0">
              <a:spcBef>
                <a:spcPts val="0"/>
              </a:spcBef>
              <a:spcAft>
                <a:spcPts val="0"/>
              </a:spcAft>
              <a:buClr>
                <a:schemeClr val="dk1"/>
              </a:buClr>
              <a:buSzPts val="1400"/>
              <a:buChar char="■"/>
            </a:pPr>
            <a:r>
              <a:rPr lang="en">
                <a:solidFill>
                  <a:schemeClr val="dk1"/>
                </a:solidFill>
              </a:rPr>
              <a:t>Finalized and implemented</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414042"/>
        </a:solidFill>
        <a:effectLst/>
      </p:bgPr>
    </p:bg>
    <p:spTree>
      <p:nvGrpSpPr>
        <p:cNvPr id="1" name="Shape 595"/>
        <p:cNvGrpSpPr/>
        <p:nvPr/>
      </p:nvGrpSpPr>
      <p:grpSpPr>
        <a:xfrm>
          <a:off x="0" y="0"/>
          <a:ext cx="0" cy="0"/>
          <a:chOff x="0" y="0"/>
          <a:chExt cx="0" cy="0"/>
        </a:xfrm>
      </p:grpSpPr>
      <p:sp>
        <p:nvSpPr>
          <p:cNvPr id="596" name="Google Shape;596;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20" b="1">
                <a:solidFill>
                  <a:srgbClr val="8BC34A"/>
                </a:solidFill>
              </a:rPr>
              <a:t>Expected Final State</a:t>
            </a:r>
            <a:endParaRPr sz="3220" b="1">
              <a:solidFill>
                <a:srgbClr val="8BC34A"/>
              </a:solidFill>
            </a:endParaRPr>
          </a:p>
        </p:txBody>
      </p:sp>
      <p:sp>
        <p:nvSpPr>
          <p:cNvPr id="597" name="Google Shape;597;p65"/>
          <p:cNvSpPr txBox="1">
            <a:spLocks noGrp="1"/>
          </p:cNvSpPr>
          <p:nvPr>
            <p:ph type="body" idx="1"/>
          </p:nvPr>
        </p:nvSpPr>
        <p:spPr>
          <a:xfrm>
            <a:off x="590700" y="1160575"/>
            <a:ext cx="7962600" cy="3678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en">
                <a:solidFill>
                  <a:schemeClr val="dk1"/>
                </a:solidFill>
              </a:rPr>
              <a:t>Most of the project lifetime has been experimentation and learning to work with a new (to us) platform.</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The remaining work tasks consist of final assembly, integration testing, and final bug fixing with each phase expected to take no more than a week.</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&lt;1 week to finish wiring and assembly.</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&lt;1 week to complete final testing and corrections.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Remaining project time will be spent finalizing documentation and deliverables.</a:t>
            </a:r>
            <a:endParaRPr>
              <a:solidFill>
                <a:schemeClr val="dk1"/>
              </a:solidFill>
            </a:endParaRPr>
          </a:p>
          <a:p>
            <a:pPr marL="457200" lvl="0" indent="-342900" algn="l" rtl="0">
              <a:spcBef>
                <a:spcPts val="0"/>
              </a:spcBef>
              <a:spcAft>
                <a:spcPts val="0"/>
              </a:spcAft>
              <a:buClr>
                <a:srgbClr val="FFFF00"/>
              </a:buClr>
              <a:buSzPts val="1800"/>
              <a:buChar char="●"/>
            </a:pPr>
            <a:r>
              <a:rPr lang="en" b="1">
                <a:solidFill>
                  <a:srgbClr val="FFFF00"/>
                </a:solidFill>
              </a:rPr>
              <a:t>We fully expect to meet all project requirements at time of delivery.</a:t>
            </a:r>
            <a:endParaRPr b="1">
              <a:solidFill>
                <a:srgbClr val="FFFF00"/>
              </a:solidFill>
            </a:endParaRPr>
          </a:p>
          <a:p>
            <a:pPr marL="914400" lvl="1" indent="-317500" algn="l" rtl="0">
              <a:spcBef>
                <a:spcPts val="0"/>
              </a:spcBef>
              <a:spcAft>
                <a:spcPts val="0"/>
              </a:spcAft>
              <a:buClr>
                <a:schemeClr val="dk1"/>
              </a:buClr>
              <a:buSzPts val="1400"/>
              <a:buChar char="○"/>
            </a:pPr>
            <a:r>
              <a:rPr lang="en">
                <a:solidFill>
                  <a:schemeClr val="dk1"/>
                </a:solidFill>
              </a:rPr>
              <a:t>There is enough inbuilt redundancy in the number of components to allow for removal of one or two should we be unable to complete the integration.</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This is extremely unlikely, given our completed testing, but still an available option.</a:t>
            </a:r>
            <a:endParaRPr>
              <a:solidFill>
                <a:schemeClr val="dk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414042"/>
        </a:solidFill>
        <a:effectLst/>
      </p:bgPr>
    </p:bg>
    <p:spTree>
      <p:nvGrpSpPr>
        <p:cNvPr id="1" name="Shape 601"/>
        <p:cNvGrpSpPr/>
        <p:nvPr/>
      </p:nvGrpSpPr>
      <p:grpSpPr>
        <a:xfrm>
          <a:off x="0" y="0"/>
          <a:ext cx="0" cy="0"/>
          <a:chOff x="0" y="0"/>
          <a:chExt cx="0" cy="0"/>
        </a:xfrm>
      </p:grpSpPr>
      <p:sp>
        <p:nvSpPr>
          <p:cNvPr id="602" name="Google Shape;602;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20" b="1">
                <a:solidFill>
                  <a:srgbClr val="8BC34A"/>
                </a:solidFill>
              </a:rPr>
              <a:t>Future Additions</a:t>
            </a:r>
            <a:endParaRPr sz="3220" b="1">
              <a:solidFill>
                <a:srgbClr val="8BC34A"/>
              </a:solidFill>
            </a:endParaRPr>
          </a:p>
        </p:txBody>
      </p:sp>
      <p:sp>
        <p:nvSpPr>
          <p:cNvPr id="603" name="Google Shape;603;p66"/>
          <p:cNvSpPr txBox="1">
            <a:spLocks noGrp="1"/>
          </p:cNvSpPr>
          <p:nvPr>
            <p:ph type="body" idx="1"/>
          </p:nvPr>
        </p:nvSpPr>
        <p:spPr>
          <a:xfrm>
            <a:off x="311700" y="1152475"/>
            <a:ext cx="8520600" cy="3789900"/>
          </a:xfrm>
          <a:prstGeom prst="rect">
            <a:avLst/>
          </a:prstGeom>
        </p:spPr>
        <p:txBody>
          <a:bodyPr spcFirstLastPara="1" wrap="square" lIns="91425" tIns="91425" rIns="91425" bIns="91425" anchor="t" anchorCtr="0">
            <a:normAutofit/>
          </a:bodyPr>
          <a:lstStyle/>
          <a:p>
            <a:pPr marL="0" lvl="0" indent="0" algn="ctr" rtl="0">
              <a:lnSpc>
                <a:spcPct val="100000"/>
              </a:lnSpc>
              <a:spcBef>
                <a:spcPts val="0"/>
              </a:spcBef>
              <a:spcAft>
                <a:spcPts val="0"/>
              </a:spcAft>
              <a:buNone/>
            </a:pPr>
            <a:r>
              <a:rPr lang="en" b="1">
                <a:solidFill>
                  <a:schemeClr val="dk1"/>
                </a:solidFill>
              </a:rPr>
              <a:t>The final product will be functionally complete, but additional features could still be added or improvements made.</a:t>
            </a:r>
            <a:endParaRPr b="1">
              <a:solidFill>
                <a:schemeClr val="dk1"/>
              </a:solidFill>
            </a:endParaRPr>
          </a:p>
          <a:p>
            <a:pPr marL="457200" lvl="0" indent="-317500" algn="l" rtl="0">
              <a:lnSpc>
                <a:spcPct val="100000"/>
              </a:lnSpc>
              <a:spcBef>
                <a:spcPts val="1200"/>
              </a:spcBef>
              <a:spcAft>
                <a:spcPts val="0"/>
              </a:spcAft>
              <a:buClr>
                <a:schemeClr val="dk1"/>
              </a:buClr>
              <a:buSzPts val="1400"/>
              <a:buChar char="●"/>
            </a:pPr>
            <a:r>
              <a:rPr lang="en" sz="1400" b="1">
                <a:solidFill>
                  <a:schemeClr val="dk1"/>
                </a:solidFill>
              </a:rPr>
              <a:t>The visual appeal of the model could be increased in a few ways:</a:t>
            </a:r>
            <a:endParaRPr sz="1400" b="1">
              <a:solidFill>
                <a:schemeClr val="dk1"/>
              </a:solidFill>
            </a:endParaRPr>
          </a:p>
          <a:p>
            <a:pPr marL="914400" lvl="1" indent="-317500" algn="l" rtl="0">
              <a:lnSpc>
                <a:spcPct val="100000"/>
              </a:lnSpc>
              <a:spcBef>
                <a:spcPts val="0"/>
              </a:spcBef>
              <a:spcAft>
                <a:spcPts val="0"/>
              </a:spcAft>
              <a:buClr>
                <a:schemeClr val="dk1"/>
              </a:buClr>
              <a:buSzPts val="1400"/>
              <a:buChar char="○"/>
            </a:pPr>
            <a:r>
              <a:rPr lang="en">
                <a:solidFill>
                  <a:schemeClr val="dk1"/>
                </a:solidFill>
              </a:rPr>
              <a:t>More sophisticated/professional detailing of the model home</a:t>
            </a:r>
            <a:endParaRPr>
              <a:solidFill>
                <a:schemeClr val="dk1"/>
              </a:solidFill>
            </a:endParaRPr>
          </a:p>
          <a:p>
            <a:pPr marL="914400" lvl="1" indent="-317500" algn="l" rtl="0">
              <a:lnSpc>
                <a:spcPct val="100000"/>
              </a:lnSpc>
              <a:spcBef>
                <a:spcPts val="0"/>
              </a:spcBef>
              <a:spcAft>
                <a:spcPts val="0"/>
              </a:spcAft>
              <a:buClr>
                <a:schemeClr val="dk1"/>
              </a:buClr>
              <a:buSzPts val="1400"/>
              <a:buChar char="○"/>
            </a:pPr>
            <a:r>
              <a:rPr lang="en">
                <a:solidFill>
                  <a:schemeClr val="dk1"/>
                </a:solidFill>
              </a:rPr>
              <a:t>More subtle integration of the sensors into the model</a:t>
            </a:r>
            <a:endParaRPr>
              <a:solidFill>
                <a:schemeClr val="dk1"/>
              </a:solidFill>
            </a:endParaRPr>
          </a:p>
          <a:p>
            <a:pPr marL="914400" lvl="1" indent="-317500" algn="l" rtl="0">
              <a:lnSpc>
                <a:spcPct val="100000"/>
              </a:lnSpc>
              <a:spcBef>
                <a:spcPts val="0"/>
              </a:spcBef>
              <a:spcAft>
                <a:spcPts val="0"/>
              </a:spcAft>
              <a:buClr>
                <a:schemeClr val="dk1"/>
              </a:buClr>
              <a:buSzPts val="1400"/>
              <a:buChar char="○"/>
            </a:pPr>
            <a:r>
              <a:rPr lang="en">
                <a:solidFill>
                  <a:schemeClr val="dk1"/>
                </a:solidFill>
              </a:rPr>
              <a:t>More eye-catching and attention-grabbing outer visual design</a:t>
            </a:r>
            <a:endParaRPr>
              <a:solidFill>
                <a:schemeClr val="dk1"/>
              </a:solidFill>
            </a:endParaRPr>
          </a:p>
          <a:p>
            <a:pPr marL="457200" lvl="0" indent="-317500" algn="l" rtl="0">
              <a:lnSpc>
                <a:spcPct val="100000"/>
              </a:lnSpc>
              <a:spcBef>
                <a:spcPts val="0"/>
              </a:spcBef>
              <a:spcAft>
                <a:spcPts val="0"/>
              </a:spcAft>
              <a:buClr>
                <a:schemeClr val="dk1"/>
              </a:buClr>
              <a:buSzPts val="1400"/>
              <a:buChar char="●"/>
            </a:pPr>
            <a:r>
              <a:rPr lang="en" sz="1400" b="1">
                <a:solidFill>
                  <a:schemeClr val="dk1"/>
                </a:solidFill>
              </a:rPr>
              <a:t>Attack demonstration library could be expanded:</a:t>
            </a:r>
            <a:endParaRPr sz="1400" b="1">
              <a:solidFill>
                <a:schemeClr val="dk1"/>
              </a:solidFill>
            </a:endParaRPr>
          </a:p>
          <a:p>
            <a:pPr marL="914400" lvl="1" indent="-317500" algn="l" rtl="0">
              <a:lnSpc>
                <a:spcPct val="100000"/>
              </a:lnSpc>
              <a:spcBef>
                <a:spcPts val="0"/>
              </a:spcBef>
              <a:spcAft>
                <a:spcPts val="0"/>
              </a:spcAft>
              <a:buClr>
                <a:schemeClr val="dk1"/>
              </a:buClr>
              <a:buSzPts val="1400"/>
              <a:buChar char="○"/>
            </a:pPr>
            <a:r>
              <a:rPr lang="en">
                <a:solidFill>
                  <a:schemeClr val="dk1"/>
                </a:solidFill>
              </a:rPr>
              <a:t>More technically complicated attacks</a:t>
            </a:r>
            <a:endParaRPr>
              <a:solidFill>
                <a:schemeClr val="dk1"/>
              </a:solidFill>
            </a:endParaRPr>
          </a:p>
          <a:p>
            <a:pPr marL="914400" lvl="1" indent="-317500" algn="l" rtl="0">
              <a:lnSpc>
                <a:spcPct val="100000"/>
              </a:lnSpc>
              <a:spcBef>
                <a:spcPts val="0"/>
              </a:spcBef>
              <a:spcAft>
                <a:spcPts val="0"/>
              </a:spcAft>
              <a:buClr>
                <a:schemeClr val="dk1"/>
              </a:buClr>
              <a:buSzPts val="1400"/>
              <a:buChar char="○"/>
            </a:pPr>
            <a:r>
              <a:rPr lang="en">
                <a:solidFill>
                  <a:schemeClr val="dk1"/>
                </a:solidFill>
              </a:rPr>
              <a:t>More variety in generated effects</a:t>
            </a:r>
            <a:endParaRPr>
              <a:solidFill>
                <a:schemeClr val="dk1"/>
              </a:solidFill>
            </a:endParaRPr>
          </a:p>
          <a:p>
            <a:pPr marL="457200" lvl="0" indent="-317500" algn="l" rtl="0">
              <a:lnSpc>
                <a:spcPct val="100000"/>
              </a:lnSpc>
              <a:spcBef>
                <a:spcPts val="0"/>
              </a:spcBef>
              <a:spcAft>
                <a:spcPts val="0"/>
              </a:spcAft>
              <a:buClr>
                <a:schemeClr val="dk1"/>
              </a:buClr>
              <a:buSzPts val="1400"/>
              <a:buChar char="●"/>
            </a:pPr>
            <a:r>
              <a:rPr lang="en" sz="1400" b="1">
                <a:solidFill>
                  <a:schemeClr val="dk1"/>
                </a:solidFill>
              </a:rPr>
              <a:t>Viewer interaction could be further developed.</a:t>
            </a:r>
            <a:endParaRPr sz="1400" b="1">
              <a:solidFill>
                <a:schemeClr val="dk1"/>
              </a:solidFill>
            </a:endParaRPr>
          </a:p>
          <a:p>
            <a:pPr marL="914400" lvl="1" indent="-317500" algn="l" rtl="0">
              <a:lnSpc>
                <a:spcPct val="100000"/>
              </a:lnSpc>
              <a:spcBef>
                <a:spcPts val="0"/>
              </a:spcBef>
              <a:spcAft>
                <a:spcPts val="0"/>
              </a:spcAft>
              <a:buClr>
                <a:schemeClr val="dk1"/>
              </a:buClr>
              <a:buSzPts val="1400"/>
              <a:buChar char="○"/>
            </a:pPr>
            <a:r>
              <a:rPr lang="en">
                <a:solidFill>
                  <a:schemeClr val="dk1"/>
                </a:solidFill>
              </a:rPr>
              <a:t>Could better gamify the demonstration to generate greater viewer investment.</a:t>
            </a:r>
            <a:endParaRPr>
              <a:solidFill>
                <a:schemeClr val="dk1"/>
              </a:solidFill>
            </a:endParaRPr>
          </a:p>
          <a:p>
            <a:pPr marL="914400" lvl="1" indent="-317500" algn="l" rtl="0">
              <a:lnSpc>
                <a:spcPct val="100000"/>
              </a:lnSpc>
              <a:spcBef>
                <a:spcPts val="0"/>
              </a:spcBef>
              <a:spcAft>
                <a:spcPts val="0"/>
              </a:spcAft>
              <a:buClr>
                <a:schemeClr val="dk1"/>
              </a:buClr>
              <a:buSzPts val="1400"/>
              <a:buChar char="○"/>
            </a:pPr>
            <a:r>
              <a:rPr lang="en">
                <a:solidFill>
                  <a:schemeClr val="dk1"/>
                </a:solidFill>
              </a:rPr>
              <a:t>Foundational components would be very similar but would likely require a complete redesign of the system.  Likely better suited as a new project than an extension of the current.</a:t>
            </a:r>
            <a:endParaRPr>
              <a:solidFill>
                <a:schemeClr val="dk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414042"/>
        </a:solidFill>
        <a:effectLst/>
      </p:bgPr>
    </p:bg>
    <p:spTree>
      <p:nvGrpSpPr>
        <p:cNvPr id="1" name="Shape 607"/>
        <p:cNvGrpSpPr/>
        <p:nvPr/>
      </p:nvGrpSpPr>
      <p:grpSpPr>
        <a:xfrm>
          <a:off x="0" y="0"/>
          <a:ext cx="0" cy="0"/>
          <a:chOff x="0" y="0"/>
          <a:chExt cx="0" cy="0"/>
        </a:xfrm>
      </p:grpSpPr>
      <p:sp>
        <p:nvSpPr>
          <p:cNvPr id="608" name="Google Shape;608;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20" b="1">
                <a:solidFill>
                  <a:srgbClr val="8BC34A"/>
                </a:solidFill>
              </a:rPr>
              <a:t>Lessons Learned</a:t>
            </a:r>
            <a:endParaRPr sz="3220" b="1">
              <a:solidFill>
                <a:srgbClr val="8BC34A"/>
              </a:solidFill>
            </a:endParaRPr>
          </a:p>
        </p:txBody>
      </p:sp>
      <p:sp>
        <p:nvSpPr>
          <p:cNvPr id="609" name="Google Shape;609;p67"/>
          <p:cNvSpPr txBox="1">
            <a:spLocks noGrp="1"/>
          </p:cNvSpPr>
          <p:nvPr>
            <p:ph type="body" idx="1"/>
          </p:nvPr>
        </p:nvSpPr>
        <p:spPr>
          <a:xfrm>
            <a:off x="311700" y="1152475"/>
            <a:ext cx="8520600" cy="36918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en" b="1">
                <a:solidFill>
                  <a:schemeClr val="dk1"/>
                </a:solidFill>
              </a:rPr>
              <a:t>Ladder Logic programs are deceptively simple.</a:t>
            </a:r>
            <a:endParaRPr b="1">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Core operation is simply conditional output as a function of input.  (i.e. if </a:t>
            </a:r>
            <a:r>
              <a:rPr lang="en" i="1">
                <a:solidFill>
                  <a:schemeClr val="dk1"/>
                </a:solidFill>
              </a:rPr>
              <a:t>x</a:t>
            </a:r>
            <a:r>
              <a:rPr lang="en">
                <a:solidFill>
                  <a:schemeClr val="dk1"/>
                </a:solidFill>
              </a:rPr>
              <a:t> do </a:t>
            </a:r>
            <a:r>
              <a:rPr lang="en" i="1">
                <a:solidFill>
                  <a:schemeClr val="dk1"/>
                </a:solidFill>
              </a:rPr>
              <a:t>y</a:t>
            </a:r>
            <a:r>
              <a:rPr lang="en">
                <a:solidFill>
                  <a:schemeClr val="dk1"/>
                </a:solidFill>
              </a:rPr>
              <a:t>)</a:t>
            </a:r>
            <a:endParaRPr>
              <a:solidFill>
                <a:schemeClr val="dk1"/>
              </a:solidFill>
            </a:endParaRPr>
          </a:p>
          <a:p>
            <a:pPr marL="914400" lvl="1" indent="-317500" algn="l" rtl="0">
              <a:spcBef>
                <a:spcPts val="0"/>
              </a:spcBef>
              <a:spcAft>
                <a:spcPts val="0"/>
              </a:spcAft>
              <a:buClr>
                <a:schemeClr val="dk1"/>
              </a:buClr>
              <a:buSzPts val="1400"/>
              <a:buChar char="○"/>
            </a:pPr>
            <a:r>
              <a:rPr lang="en" i="1">
                <a:solidFill>
                  <a:schemeClr val="dk1"/>
                </a:solidFill>
              </a:rPr>
              <a:t>However</a:t>
            </a:r>
            <a:r>
              <a:rPr lang="en">
                <a:solidFill>
                  <a:schemeClr val="dk1"/>
                </a:solidFill>
              </a:rPr>
              <a:t>, chaining even a modest system of multiple inputs and outputs can get very complicated very quickly.</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The simplicity of ladder logic can also result in a single condition requiring multiple rungs of logic to implement.</a:t>
            </a:r>
            <a:endParaRPr>
              <a:solidFill>
                <a:schemeClr val="dk1"/>
              </a:solidFill>
            </a:endParaRPr>
          </a:p>
          <a:p>
            <a:pPr marL="457200" lvl="0" indent="-342900" algn="l" rtl="0">
              <a:spcBef>
                <a:spcPts val="0"/>
              </a:spcBef>
              <a:spcAft>
                <a:spcPts val="0"/>
              </a:spcAft>
              <a:buClr>
                <a:schemeClr val="dk1"/>
              </a:buClr>
              <a:buSzPts val="1800"/>
              <a:buChar char="●"/>
            </a:pPr>
            <a:r>
              <a:rPr lang="en" b="1">
                <a:solidFill>
                  <a:schemeClr val="dk1"/>
                </a:solidFill>
              </a:rPr>
              <a:t>Gained a better understanding of the engineering design process.</a:t>
            </a:r>
            <a:endParaRPr b="1">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It is important to not only work well independently but also as a team to reach an expected outcome.</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Start early!</a:t>
            </a:r>
            <a:endParaRPr>
              <a:solidFill>
                <a:schemeClr val="dk1"/>
              </a:solidFill>
            </a:endParaRPr>
          </a:p>
          <a:p>
            <a:pPr marL="1371600" lvl="2" indent="-317500" algn="l" rtl="0">
              <a:spcBef>
                <a:spcPts val="0"/>
              </a:spcBef>
              <a:spcAft>
                <a:spcPts val="0"/>
              </a:spcAft>
              <a:buClr>
                <a:schemeClr val="dk1"/>
              </a:buClr>
              <a:buSzPts val="1400"/>
              <a:buChar char="■"/>
            </a:pPr>
            <a:r>
              <a:rPr lang="en">
                <a:solidFill>
                  <a:schemeClr val="dk1"/>
                </a:solidFill>
              </a:rPr>
              <a:t>Unexpected delays and complications will rapidly consume any schedule slack. </a:t>
            </a:r>
            <a:endParaRPr>
              <a:solidFill>
                <a:schemeClr val="dk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414042"/>
        </a:solidFill>
        <a:effectLst/>
      </p:bgPr>
    </p:bg>
    <p:spTree>
      <p:nvGrpSpPr>
        <p:cNvPr id="1" name="Shape 613"/>
        <p:cNvGrpSpPr/>
        <p:nvPr/>
      </p:nvGrpSpPr>
      <p:grpSpPr>
        <a:xfrm>
          <a:off x="0" y="0"/>
          <a:ext cx="0" cy="0"/>
          <a:chOff x="0" y="0"/>
          <a:chExt cx="0" cy="0"/>
        </a:xfrm>
      </p:grpSpPr>
      <p:sp>
        <p:nvSpPr>
          <p:cNvPr id="614" name="Google Shape;614;p68"/>
          <p:cNvSpPr txBox="1">
            <a:spLocks noGrp="1"/>
          </p:cNvSpPr>
          <p:nvPr>
            <p:ph type="title" idx="4294967295"/>
          </p:nvPr>
        </p:nvSpPr>
        <p:spPr>
          <a:xfrm>
            <a:off x="720000" y="2172000"/>
            <a:ext cx="7704000" cy="79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4500" b="1">
                <a:solidFill>
                  <a:srgbClr val="8BC34A"/>
                </a:solidFill>
              </a:rPr>
              <a:t>Project Q/A</a:t>
            </a:r>
            <a:endParaRPr sz="4500" b="1">
              <a:solidFill>
                <a:srgbClr val="8BC34A"/>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14042"/>
        </a:solidFill>
        <a:effectLst/>
      </p:bgPr>
    </p:bg>
    <p:spTree>
      <p:nvGrpSpPr>
        <p:cNvPr id="1" name="Shape 198"/>
        <p:cNvGrpSpPr/>
        <p:nvPr/>
      </p:nvGrpSpPr>
      <p:grpSpPr>
        <a:xfrm>
          <a:off x="0" y="0"/>
          <a:ext cx="0" cy="0"/>
          <a:chOff x="0" y="0"/>
          <a:chExt cx="0" cy="0"/>
        </a:xfrm>
      </p:grpSpPr>
      <p:sp>
        <p:nvSpPr>
          <p:cNvPr id="199" name="Google Shape;19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20" b="1">
                <a:solidFill>
                  <a:srgbClr val="8BC34A"/>
                </a:solidFill>
              </a:rPr>
              <a:t>Purpose</a:t>
            </a:r>
            <a:endParaRPr sz="3220" b="1">
              <a:solidFill>
                <a:srgbClr val="8BC34A"/>
              </a:solidFill>
              <a:latin typeface="Arial"/>
              <a:ea typeface="Arial"/>
              <a:cs typeface="Arial"/>
              <a:sym typeface="Arial"/>
            </a:endParaRPr>
          </a:p>
        </p:txBody>
      </p:sp>
      <p:sp>
        <p:nvSpPr>
          <p:cNvPr id="200" name="Google Shape;200;p17"/>
          <p:cNvSpPr txBox="1">
            <a:spLocks noGrp="1"/>
          </p:cNvSpPr>
          <p:nvPr>
            <p:ph type="body" idx="1"/>
          </p:nvPr>
        </p:nvSpPr>
        <p:spPr>
          <a:xfrm>
            <a:off x="75900" y="1152475"/>
            <a:ext cx="8992200" cy="3605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a:solidFill>
                  <a:schemeClr val="dk1"/>
                </a:solidFill>
              </a:rPr>
              <a:t>Create an interactive Home Security model that demonstrates the principles of SCADA systems in an manner that is familiar with the target audience.</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Demonstrate the vulnerabilities of critical SCADA systems such as Dams, Power Plants and Pipelines by performing cyber attacks on more familiar systems.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Generate interest in Cybersecurity/Computer Engineering among students and young professionals.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Promote UAH by highlighting skills/knowledge gained through attending UAH’s College of Engineering.</a:t>
            </a:r>
            <a:endParaRPr>
              <a:solidFill>
                <a:schemeClr val="dk1"/>
              </a:solidFill>
            </a:endParaRPr>
          </a:p>
          <a:p>
            <a:pPr marL="457200" lvl="0" indent="0" algn="l" rtl="0">
              <a:spcBef>
                <a:spcPts val="1200"/>
              </a:spcBef>
              <a:spcAft>
                <a:spcPts val="1200"/>
              </a:spcAft>
              <a:buNone/>
            </a:pPr>
            <a:endParaRPr sz="1900">
              <a:solidFill>
                <a:srgbClr val="CBD7D8"/>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14042"/>
        </a:solidFill>
        <a:effectLst/>
      </p:bgPr>
    </p:bg>
    <p:spTree>
      <p:nvGrpSpPr>
        <p:cNvPr id="1" name="Shape 204"/>
        <p:cNvGrpSpPr/>
        <p:nvPr/>
      </p:nvGrpSpPr>
      <p:grpSpPr>
        <a:xfrm>
          <a:off x="0" y="0"/>
          <a:ext cx="0" cy="0"/>
          <a:chOff x="0" y="0"/>
          <a:chExt cx="0" cy="0"/>
        </a:xfrm>
      </p:grpSpPr>
      <p:sp>
        <p:nvSpPr>
          <p:cNvPr id="205" name="Google Shape;205;p18"/>
          <p:cNvSpPr txBox="1">
            <a:spLocks noGrp="1"/>
          </p:cNvSpPr>
          <p:nvPr>
            <p:ph type="title" idx="4294967295"/>
          </p:nvPr>
        </p:nvSpPr>
        <p:spPr>
          <a:xfrm>
            <a:off x="115025" y="113350"/>
            <a:ext cx="9192000" cy="835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rgbClr val="000000"/>
              </a:buClr>
              <a:buFont typeface="Arial"/>
              <a:buNone/>
            </a:pPr>
            <a:r>
              <a:rPr lang="en" sz="3200" b="1" dirty="0">
                <a:solidFill>
                  <a:srgbClr val="0457D7"/>
                </a:solidFill>
                <a:latin typeface="Arial"/>
                <a:ea typeface="Arial"/>
                <a:cs typeface="Arial"/>
                <a:sym typeface="Arial"/>
              </a:rPr>
              <a:t>Marketing</a:t>
            </a:r>
            <a:r>
              <a:rPr lang="en" sz="3200" b="1" dirty="0">
                <a:solidFill>
                  <a:srgbClr val="022254"/>
                </a:solidFill>
                <a:latin typeface="Arial"/>
                <a:ea typeface="Arial"/>
                <a:cs typeface="Arial"/>
                <a:sym typeface="Arial"/>
              </a:rPr>
              <a:t> </a:t>
            </a:r>
            <a:r>
              <a:rPr lang="en" sz="3200" b="1" dirty="0">
                <a:solidFill>
                  <a:srgbClr val="0457D7"/>
                </a:solidFill>
                <a:latin typeface="Arial"/>
                <a:ea typeface="Arial"/>
                <a:cs typeface="Arial"/>
                <a:sym typeface="Arial"/>
              </a:rPr>
              <a:t>Requirements</a:t>
            </a:r>
            <a:endParaRPr sz="3200" b="1" dirty="0">
              <a:solidFill>
                <a:srgbClr val="0457D7"/>
              </a:solidFill>
              <a:latin typeface="Arial"/>
              <a:ea typeface="Arial"/>
              <a:cs typeface="Arial"/>
              <a:sym typeface="Arial"/>
            </a:endParaRPr>
          </a:p>
        </p:txBody>
      </p:sp>
      <p:sp>
        <p:nvSpPr>
          <p:cNvPr id="206" name="Google Shape;206;p18"/>
          <p:cNvSpPr txBox="1">
            <a:spLocks noGrp="1"/>
          </p:cNvSpPr>
          <p:nvPr>
            <p:ph type="subTitle" idx="4294967295"/>
          </p:nvPr>
        </p:nvSpPr>
        <p:spPr>
          <a:xfrm>
            <a:off x="421475" y="689350"/>
            <a:ext cx="2033700" cy="518400"/>
          </a:xfrm>
          <a:prstGeom prst="rect">
            <a:avLst/>
          </a:prstGeom>
        </p:spPr>
        <p:txBody>
          <a:bodyPr spcFirstLastPara="1" wrap="square" lIns="91425" tIns="91425" rIns="91425" bIns="91425" anchor="t" anchorCtr="0">
            <a:normAutofit fontScale="25000" lnSpcReduction="20000"/>
          </a:bodyPr>
          <a:lstStyle/>
          <a:p>
            <a:pPr marL="457200" lvl="0" indent="-383198" algn="l" rtl="0">
              <a:spcBef>
                <a:spcPts val="0"/>
              </a:spcBef>
              <a:spcAft>
                <a:spcPts val="0"/>
              </a:spcAft>
              <a:buClrTx/>
              <a:buSzPct val="100000"/>
              <a:buChar char="●"/>
            </a:pPr>
            <a:r>
              <a:rPr lang="en" sz="9738" dirty="0">
                <a:solidFill>
                  <a:srgbClr val="0457D7"/>
                </a:solidFill>
              </a:rPr>
              <a:t>Technical</a:t>
            </a:r>
            <a:endParaRPr sz="9738" dirty="0">
              <a:solidFill>
                <a:srgbClr val="0457D7"/>
              </a:solidFill>
              <a:latin typeface="Arial"/>
              <a:ea typeface="Arial"/>
              <a:cs typeface="Arial"/>
              <a:sym typeface="Arial"/>
            </a:endParaRPr>
          </a:p>
          <a:p>
            <a:pPr marL="0" lvl="0" indent="0" algn="l" rtl="0">
              <a:spcBef>
                <a:spcPts val="1200"/>
              </a:spcBef>
              <a:spcAft>
                <a:spcPts val="0"/>
              </a:spcAft>
              <a:buNone/>
            </a:pPr>
            <a:endParaRPr sz="1600" dirty="0">
              <a:solidFill>
                <a:srgbClr val="0457D7"/>
              </a:solidFill>
              <a:latin typeface="Arial"/>
              <a:ea typeface="Arial"/>
              <a:cs typeface="Arial"/>
              <a:sym typeface="Arial"/>
            </a:endParaRPr>
          </a:p>
          <a:p>
            <a:pPr marL="0" lvl="0" indent="0" algn="l" rtl="0">
              <a:spcBef>
                <a:spcPts val="1200"/>
              </a:spcBef>
              <a:spcAft>
                <a:spcPts val="1200"/>
              </a:spcAft>
              <a:buNone/>
            </a:pPr>
            <a:endParaRPr sz="2000" dirty="0">
              <a:solidFill>
                <a:srgbClr val="0457D7"/>
              </a:solidFill>
              <a:latin typeface="Arial"/>
              <a:ea typeface="Arial"/>
              <a:cs typeface="Arial"/>
              <a:sym typeface="Arial"/>
            </a:endParaRPr>
          </a:p>
        </p:txBody>
      </p:sp>
      <p:sp>
        <p:nvSpPr>
          <p:cNvPr id="207" name="Google Shape;207;p18"/>
          <p:cNvSpPr txBox="1">
            <a:spLocks noGrp="1"/>
          </p:cNvSpPr>
          <p:nvPr>
            <p:ph type="subTitle" idx="4294967295"/>
          </p:nvPr>
        </p:nvSpPr>
        <p:spPr>
          <a:xfrm>
            <a:off x="421475" y="1577857"/>
            <a:ext cx="1798500" cy="424500"/>
          </a:xfrm>
          <a:prstGeom prst="rect">
            <a:avLst/>
          </a:prstGeom>
        </p:spPr>
        <p:txBody>
          <a:bodyPr spcFirstLastPara="1" wrap="square" lIns="91425" tIns="91425" rIns="91425" bIns="91425" anchor="t" anchorCtr="0">
            <a:noAutofit/>
          </a:bodyPr>
          <a:lstStyle/>
          <a:p>
            <a:pPr marL="457200" lvl="0" indent="-381000" algn="l" rtl="0">
              <a:lnSpc>
                <a:spcPct val="80000"/>
              </a:lnSpc>
              <a:spcBef>
                <a:spcPts val="0"/>
              </a:spcBef>
              <a:spcAft>
                <a:spcPts val="0"/>
              </a:spcAft>
              <a:buClrTx/>
              <a:buSzPts val="2400"/>
              <a:buChar char="●"/>
            </a:pPr>
            <a:r>
              <a:rPr lang="en" sz="2400" dirty="0">
                <a:solidFill>
                  <a:srgbClr val="0457D7"/>
                </a:solidFill>
              </a:rPr>
              <a:t>Hacks</a:t>
            </a:r>
            <a:endParaRPr sz="2400" dirty="0">
              <a:solidFill>
                <a:srgbClr val="0457D7"/>
              </a:solidFill>
              <a:latin typeface="Arial"/>
              <a:ea typeface="Arial"/>
              <a:cs typeface="Arial"/>
              <a:sym typeface="Arial"/>
            </a:endParaRPr>
          </a:p>
        </p:txBody>
      </p:sp>
      <p:sp>
        <p:nvSpPr>
          <p:cNvPr id="208" name="Google Shape;208;p18"/>
          <p:cNvSpPr txBox="1">
            <a:spLocks noGrp="1"/>
          </p:cNvSpPr>
          <p:nvPr>
            <p:ph type="subTitle" idx="4294967295"/>
          </p:nvPr>
        </p:nvSpPr>
        <p:spPr>
          <a:xfrm>
            <a:off x="421475" y="2367863"/>
            <a:ext cx="2157300" cy="4245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Tx/>
              <a:buSzPts val="2400"/>
              <a:buChar char="●"/>
            </a:pPr>
            <a:r>
              <a:rPr lang="en" sz="2400" dirty="0">
                <a:solidFill>
                  <a:srgbClr val="0457D7"/>
                </a:solidFill>
              </a:rPr>
              <a:t>Patchable</a:t>
            </a:r>
            <a:endParaRPr sz="2400" dirty="0">
              <a:solidFill>
                <a:srgbClr val="0457D7"/>
              </a:solidFill>
              <a:latin typeface="Arial"/>
              <a:ea typeface="Arial"/>
              <a:cs typeface="Arial"/>
              <a:sym typeface="Arial"/>
            </a:endParaRPr>
          </a:p>
        </p:txBody>
      </p:sp>
      <p:sp>
        <p:nvSpPr>
          <p:cNvPr id="209" name="Google Shape;209;p18"/>
          <p:cNvSpPr txBox="1"/>
          <p:nvPr/>
        </p:nvSpPr>
        <p:spPr>
          <a:xfrm>
            <a:off x="1106675" y="1028611"/>
            <a:ext cx="72087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dk1"/>
                </a:solidFill>
              </a:rPr>
              <a:t>SCADA system built using OpenPLC, Modbus and Ladder Logic. Monitor the system using an Human Machine Interface (HMI).</a:t>
            </a:r>
            <a:endParaRPr sz="1600" dirty="0">
              <a:solidFill>
                <a:schemeClr val="dk1"/>
              </a:solidFill>
            </a:endParaRPr>
          </a:p>
        </p:txBody>
      </p:sp>
      <p:sp>
        <p:nvSpPr>
          <p:cNvPr id="210" name="Google Shape;210;p18"/>
          <p:cNvSpPr txBox="1"/>
          <p:nvPr/>
        </p:nvSpPr>
        <p:spPr>
          <a:xfrm>
            <a:off x="1106675" y="1846532"/>
            <a:ext cx="72087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dk1"/>
                </a:solidFill>
              </a:rPr>
              <a:t>Hollywood style movie hacks, Physically/Visually changes the state of the product. Non-technical style hacks that are easy to understand/implement.</a:t>
            </a:r>
            <a:endParaRPr dirty="0">
              <a:solidFill>
                <a:schemeClr val="dk1"/>
              </a:solidFill>
              <a:latin typeface="ABeeZee"/>
              <a:ea typeface="ABeeZee"/>
              <a:cs typeface="ABeeZee"/>
              <a:sym typeface="ABeeZee"/>
            </a:endParaRPr>
          </a:p>
        </p:txBody>
      </p:sp>
      <p:sp>
        <p:nvSpPr>
          <p:cNvPr id="211" name="Google Shape;211;p18"/>
          <p:cNvSpPr txBox="1"/>
          <p:nvPr/>
        </p:nvSpPr>
        <p:spPr>
          <a:xfrm>
            <a:off x="1106675" y="2732866"/>
            <a:ext cx="7208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dk1"/>
                </a:solidFill>
              </a:rPr>
              <a:t>Easy to patch or mitigate the vulnerability of the SCADA system.</a:t>
            </a:r>
            <a:endParaRPr dirty="0">
              <a:solidFill>
                <a:schemeClr val="dk1"/>
              </a:solidFill>
              <a:latin typeface="ABeeZee"/>
              <a:ea typeface="ABeeZee"/>
              <a:cs typeface="ABeeZee"/>
              <a:sym typeface="ABeeZee"/>
            </a:endParaRPr>
          </a:p>
        </p:txBody>
      </p:sp>
      <p:sp>
        <p:nvSpPr>
          <p:cNvPr id="8" name="Google Shape;217;p19">
            <a:extLst>
              <a:ext uri="{FF2B5EF4-FFF2-40B4-BE49-F238E27FC236}">
                <a16:creationId xmlns:a16="http://schemas.microsoft.com/office/drawing/2014/main" id="{0EB3E477-8776-1894-A39E-E1C553927014}"/>
              </a:ext>
            </a:extLst>
          </p:cNvPr>
          <p:cNvSpPr txBox="1">
            <a:spLocks/>
          </p:cNvSpPr>
          <p:nvPr/>
        </p:nvSpPr>
        <p:spPr>
          <a:xfrm>
            <a:off x="421475" y="3022615"/>
            <a:ext cx="1716600" cy="518400"/>
          </a:xfrm>
          <a:prstGeom prst="rect">
            <a:avLst/>
          </a:prstGeom>
          <a:noFill/>
          <a:ln>
            <a:noFill/>
          </a:ln>
        </p:spPr>
        <p:txBody>
          <a:bodyPr spcFirstLastPara="1" wrap="square" lIns="91425" tIns="91425" rIns="91425" bIns="91425" anchor="t" anchorCtr="0">
            <a:normAutofit fontScale="250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pPr indent="-383198">
              <a:buClrTx/>
              <a:buSzPct val="100000"/>
            </a:pPr>
            <a:r>
              <a:rPr lang="en-US" sz="9738" dirty="0">
                <a:solidFill>
                  <a:srgbClr val="0457D7"/>
                </a:solidFill>
              </a:rPr>
              <a:t>Flashy</a:t>
            </a:r>
          </a:p>
          <a:p>
            <a:pPr marL="0" indent="0">
              <a:spcBef>
                <a:spcPts val="1200"/>
              </a:spcBef>
              <a:buFont typeface="Arial"/>
              <a:buNone/>
            </a:pPr>
            <a:endParaRPr lang="en-US" sz="1600" dirty="0"/>
          </a:p>
          <a:p>
            <a:pPr marL="0" indent="0">
              <a:spcBef>
                <a:spcPts val="1200"/>
              </a:spcBef>
              <a:spcAft>
                <a:spcPts val="1200"/>
              </a:spcAft>
              <a:buFont typeface="Arial"/>
              <a:buNone/>
            </a:pPr>
            <a:endParaRPr lang="en-US" sz="2000" dirty="0"/>
          </a:p>
        </p:txBody>
      </p:sp>
      <p:sp>
        <p:nvSpPr>
          <p:cNvPr id="9" name="Google Shape;218;p19">
            <a:extLst>
              <a:ext uri="{FF2B5EF4-FFF2-40B4-BE49-F238E27FC236}">
                <a16:creationId xmlns:a16="http://schemas.microsoft.com/office/drawing/2014/main" id="{FCCA7977-1A9A-11F0-6DF7-8E7B56778EA8}"/>
              </a:ext>
            </a:extLst>
          </p:cNvPr>
          <p:cNvSpPr txBox="1">
            <a:spLocks/>
          </p:cNvSpPr>
          <p:nvPr/>
        </p:nvSpPr>
        <p:spPr>
          <a:xfrm>
            <a:off x="421475" y="3902639"/>
            <a:ext cx="2115300" cy="42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pPr indent="-381000">
              <a:lnSpc>
                <a:spcPct val="80000"/>
              </a:lnSpc>
              <a:buClrTx/>
              <a:buSzPts val="2400"/>
            </a:pPr>
            <a:r>
              <a:rPr lang="en-US" sz="2400" dirty="0">
                <a:solidFill>
                  <a:srgbClr val="0457D7"/>
                </a:solidFill>
              </a:rPr>
              <a:t>Interactive</a:t>
            </a:r>
          </a:p>
        </p:txBody>
      </p:sp>
      <p:sp>
        <p:nvSpPr>
          <p:cNvPr id="10" name="Google Shape;219;p19">
            <a:extLst>
              <a:ext uri="{FF2B5EF4-FFF2-40B4-BE49-F238E27FC236}">
                <a16:creationId xmlns:a16="http://schemas.microsoft.com/office/drawing/2014/main" id="{6927BB9B-7F17-5D4A-1C85-3FEF602C0EA8}"/>
              </a:ext>
            </a:extLst>
          </p:cNvPr>
          <p:cNvSpPr txBox="1">
            <a:spLocks/>
          </p:cNvSpPr>
          <p:nvPr/>
        </p:nvSpPr>
        <p:spPr>
          <a:xfrm>
            <a:off x="421475" y="4367489"/>
            <a:ext cx="1944600" cy="42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pPr indent="-381000">
              <a:buClrTx/>
              <a:buSzPts val="2400"/>
            </a:pPr>
            <a:r>
              <a:rPr lang="en-US" sz="2400" dirty="0">
                <a:solidFill>
                  <a:srgbClr val="0457D7"/>
                </a:solidFill>
              </a:rPr>
              <a:t>Portable</a:t>
            </a:r>
          </a:p>
        </p:txBody>
      </p:sp>
      <p:sp>
        <p:nvSpPr>
          <p:cNvPr id="11" name="Google Shape;220;p19">
            <a:extLst>
              <a:ext uri="{FF2B5EF4-FFF2-40B4-BE49-F238E27FC236}">
                <a16:creationId xmlns:a16="http://schemas.microsoft.com/office/drawing/2014/main" id="{7CE63FF5-AE1A-30C0-45D7-370587450F41}"/>
              </a:ext>
            </a:extLst>
          </p:cNvPr>
          <p:cNvSpPr txBox="1"/>
          <p:nvPr/>
        </p:nvSpPr>
        <p:spPr>
          <a:xfrm>
            <a:off x="1106675" y="3372466"/>
            <a:ext cx="72087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dk1"/>
                </a:solidFill>
              </a:rPr>
              <a:t>Multiple changing lights, makes sounds including alarms or buzzer, and looks visually interesting.</a:t>
            </a:r>
            <a:endParaRPr dirty="0">
              <a:solidFill>
                <a:schemeClr val="dk1"/>
              </a:solidFill>
              <a:latin typeface="ABeeZee"/>
              <a:ea typeface="ABeeZee"/>
              <a:cs typeface="ABeeZee"/>
              <a:sym typeface="ABeeZee"/>
            </a:endParaRPr>
          </a:p>
        </p:txBody>
      </p:sp>
      <p:sp>
        <p:nvSpPr>
          <p:cNvPr id="12" name="Google Shape;221;p19">
            <a:extLst>
              <a:ext uri="{FF2B5EF4-FFF2-40B4-BE49-F238E27FC236}">
                <a16:creationId xmlns:a16="http://schemas.microsoft.com/office/drawing/2014/main" id="{E06B3DE5-296D-802F-2797-2B8BE31353B2}"/>
              </a:ext>
            </a:extLst>
          </p:cNvPr>
          <p:cNvSpPr txBox="1"/>
          <p:nvPr/>
        </p:nvSpPr>
        <p:spPr>
          <a:xfrm>
            <a:off x="1106675" y="4167415"/>
            <a:ext cx="7208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dk1"/>
                </a:solidFill>
              </a:rPr>
              <a:t>Moveable components with reactive feedback.</a:t>
            </a:r>
            <a:endParaRPr dirty="0">
              <a:solidFill>
                <a:schemeClr val="dk1"/>
              </a:solidFill>
              <a:latin typeface="ABeeZee"/>
              <a:ea typeface="ABeeZee"/>
              <a:cs typeface="ABeeZee"/>
              <a:sym typeface="ABeeZee"/>
            </a:endParaRPr>
          </a:p>
        </p:txBody>
      </p:sp>
      <p:sp>
        <p:nvSpPr>
          <p:cNvPr id="13" name="Google Shape;222;p19">
            <a:extLst>
              <a:ext uri="{FF2B5EF4-FFF2-40B4-BE49-F238E27FC236}">
                <a16:creationId xmlns:a16="http://schemas.microsoft.com/office/drawing/2014/main" id="{B75B0322-B410-E3AA-EEDD-6CC54A694940}"/>
              </a:ext>
            </a:extLst>
          </p:cNvPr>
          <p:cNvSpPr txBox="1"/>
          <p:nvPr/>
        </p:nvSpPr>
        <p:spPr>
          <a:xfrm>
            <a:off x="1106675" y="4716364"/>
            <a:ext cx="7208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dk1"/>
                </a:solidFill>
              </a:rPr>
              <a:t>Lightweight, Ergonomic, Easy to set up, and Simple to use</a:t>
            </a:r>
            <a:endParaRPr dirty="0">
              <a:solidFill>
                <a:schemeClr val="dk1"/>
              </a:solidFill>
              <a:latin typeface="ABeeZee"/>
              <a:ea typeface="ABeeZee"/>
              <a:cs typeface="ABeeZee"/>
              <a:sym typeface="ABeeZe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14042"/>
        </a:solidFill>
        <a:effectLst/>
      </p:bgPr>
    </p:bg>
    <p:spTree>
      <p:nvGrpSpPr>
        <p:cNvPr id="1" name="Shape 215"/>
        <p:cNvGrpSpPr/>
        <p:nvPr/>
      </p:nvGrpSpPr>
      <p:grpSpPr>
        <a:xfrm>
          <a:off x="0" y="0"/>
          <a:ext cx="0" cy="0"/>
          <a:chOff x="0" y="0"/>
          <a:chExt cx="0" cy="0"/>
        </a:xfrm>
      </p:grpSpPr>
      <p:sp>
        <p:nvSpPr>
          <p:cNvPr id="216" name="Google Shape;216;p19"/>
          <p:cNvSpPr txBox="1">
            <a:spLocks noGrp="1"/>
          </p:cNvSpPr>
          <p:nvPr>
            <p:ph type="title" idx="4294967295"/>
          </p:nvPr>
        </p:nvSpPr>
        <p:spPr>
          <a:xfrm>
            <a:off x="115025" y="546350"/>
            <a:ext cx="9192000" cy="835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rgbClr val="000000"/>
              </a:buClr>
              <a:buFont typeface="Arial"/>
              <a:buNone/>
            </a:pPr>
            <a:r>
              <a:rPr lang="en" sz="3200" b="1" dirty="0">
                <a:solidFill>
                  <a:srgbClr val="8BC34A"/>
                </a:solidFill>
                <a:latin typeface="Arial"/>
                <a:ea typeface="Arial"/>
                <a:cs typeface="Arial"/>
                <a:sym typeface="Arial"/>
              </a:rPr>
              <a:t>Marketing Requirements </a:t>
            </a:r>
            <a:r>
              <a:rPr lang="en" sz="3200" b="1" dirty="0">
                <a:solidFill>
                  <a:srgbClr val="8BC34A"/>
                </a:solidFill>
              </a:rPr>
              <a:t>2</a:t>
            </a:r>
            <a:endParaRPr sz="3200" b="1" dirty="0">
              <a:solidFill>
                <a:srgbClr val="8BC34A"/>
              </a:solidFill>
              <a:latin typeface="Arial"/>
              <a:ea typeface="Arial"/>
              <a:cs typeface="Arial"/>
              <a:sym typeface="Arial"/>
            </a:endParaRPr>
          </a:p>
        </p:txBody>
      </p:sp>
      <p:sp>
        <p:nvSpPr>
          <p:cNvPr id="217" name="Google Shape;217;p19"/>
          <p:cNvSpPr txBox="1">
            <a:spLocks noGrp="1"/>
          </p:cNvSpPr>
          <p:nvPr>
            <p:ph type="subTitle" idx="4294967295"/>
          </p:nvPr>
        </p:nvSpPr>
        <p:spPr>
          <a:xfrm>
            <a:off x="384050" y="1349700"/>
            <a:ext cx="1716600" cy="518400"/>
          </a:xfrm>
          <a:prstGeom prst="rect">
            <a:avLst/>
          </a:prstGeom>
        </p:spPr>
        <p:txBody>
          <a:bodyPr spcFirstLastPara="1" wrap="square" lIns="91425" tIns="91425" rIns="91425" bIns="91425" anchor="t" anchorCtr="0">
            <a:normAutofit fontScale="25000" lnSpcReduction="20000"/>
          </a:bodyPr>
          <a:lstStyle/>
          <a:p>
            <a:pPr marL="457200" lvl="0" indent="-383198" algn="l" rtl="0">
              <a:spcBef>
                <a:spcPts val="0"/>
              </a:spcBef>
              <a:spcAft>
                <a:spcPts val="0"/>
              </a:spcAft>
              <a:buClr>
                <a:srgbClr val="8BC34A"/>
              </a:buClr>
              <a:buSzPct val="100000"/>
              <a:buFont typeface="Arial"/>
              <a:buChar char="●"/>
            </a:pPr>
            <a:r>
              <a:rPr lang="en" sz="9738" dirty="0">
                <a:solidFill>
                  <a:srgbClr val="8BC34A"/>
                </a:solidFill>
                <a:latin typeface="Arial"/>
                <a:ea typeface="Arial"/>
                <a:cs typeface="Arial"/>
                <a:sym typeface="Arial"/>
              </a:rPr>
              <a:t>Flashy</a:t>
            </a:r>
            <a:endParaRPr sz="9738" dirty="0">
              <a:solidFill>
                <a:srgbClr val="8BC34A"/>
              </a:solidFill>
              <a:latin typeface="Arial"/>
              <a:ea typeface="Arial"/>
              <a:cs typeface="Arial"/>
              <a:sym typeface="Arial"/>
            </a:endParaRPr>
          </a:p>
          <a:p>
            <a:pPr marL="0" lvl="0" indent="0" algn="l" rtl="0">
              <a:spcBef>
                <a:spcPts val="1200"/>
              </a:spcBef>
              <a:spcAft>
                <a:spcPts val="0"/>
              </a:spcAft>
              <a:buNone/>
            </a:pPr>
            <a:endParaRPr sz="1600" dirty="0">
              <a:latin typeface="Arial"/>
              <a:ea typeface="Arial"/>
              <a:cs typeface="Arial"/>
              <a:sym typeface="Arial"/>
            </a:endParaRPr>
          </a:p>
          <a:p>
            <a:pPr marL="0" lvl="0" indent="0" algn="l" rtl="0">
              <a:spcBef>
                <a:spcPts val="1200"/>
              </a:spcBef>
              <a:spcAft>
                <a:spcPts val="1200"/>
              </a:spcAft>
              <a:buNone/>
            </a:pPr>
            <a:endParaRPr sz="2000" dirty="0">
              <a:latin typeface="Arial"/>
              <a:ea typeface="Arial"/>
              <a:cs typeface="Arial"/>
              <a:sym typeface="Arial"/>
            </a:endParaRPr>
          </a:p>
        </p:txBody>
      </p:sp>
      <p:sp>
        <p:nvSpPr>
          <p:cNvPr id="218" name="Google Shape;218;p19"/>
          <p:cNvSpPr txBox="1">
            <a:spLocks noGrp="1"/>
          </p:cNvSpPr>
          <p:nvPr>
            <p:ph type="subTitle" idx="4294967295"/>
          </p:nvPr>
        </p:nvSpPr>
        <p:spPr>
          <a:xfrm>
            <a:off x="384050" y="2457625"/>
            <a:ext cx="2115300" cy="424500"/>
          </a:xfrm>
          <a:prstGeom prst="rect">
            <a:avLst/>
          </a:prstGeom>
        </p:spPr>
        <p:txBody>
          <a:bodyPr spcFirstLastPara="1" wrap="square" lIns="91425" tIns="91425" rIns="91425" bIns="91425" anchor="t" anchorCtr="0">
            <a:noAutofit/>
          </a:bodyPr>
          <a:lstStyle/>
          <a:p>
            <a:pPr marL="457200" lvl="0" indent="-381000" algn="l" rtl="0">
              <a:lnSpc>
                <a:spcPct val="80000"/>
              </a:lnSpc>
              <a:spcBef>
                <a:spcPts val="0"/>
              </a:spcBef>
              <a:spcAft>
                <a:spcPts val="0"/>
              </a:spcAft>
              <a:buClr>
                <a:srgbClr val="8BC34A"/>
              </a:buClr>
              <a:buSzPts val="2400"/>
              <a:buFont typeface="Arial"/>
              <a:buChar char="●"/>
            </a:pPr>
            <a:r>
              <a:rPr lang="en" sz="2400">
                <a:solidFill>
                  <a:srgbClr val="8BC34A"/>
                </a:solidFill>
                <a:latin typeface="Arial"/>
                <a:ea typeface="Arial"/>
                <a:cs typeface="Arial"/>
                <a:sym typeface="Arial"/>
              </a:rPr>
              <a:t>Interactive</a:t>
            </a:r>
            <a:endParaRPr sz="2400">
              <a:solidFill>
                <a:srgbClr val="8BC34A"/>
              </a:solidFill>
              <a:latin typeface="Arial"/>
              <a:ea typeface="Arial"/>
              <a:cs typeface="Arial"/>
              <a:sym typeface="Arial"/>
            </a:endParaRPr>
          </a:p>
        </p:txBody>
      </p:sp>
      <p:sp>
        <p:nvSpPr>
          <p:cNvPr id="219" name="Google Shape;219;p19"/>
          <p:cNvSpPr txBox="1">
            <a:spLocks noGrp="1"/>
          </p:cNvSpPr>
          <p:nvPr>
            <p:ph type="subTitle" idx="4294967295"/>
          </p:nvPr>
        </p:nvSpPr>
        <p:spPr>
          <a:xfrm>
            <a:off x="384050" y="3287075"/>
            <a:ext cx="1944600" cy="4245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rgbClr val="8BC34A"/>
              </a:buClr>
              <a:buSzPts val="2400"/>
              <a:buFont typeface="Arial"/>
              <a:buChar char="●"/>
            </a:pPr>
            <a:r>
              <a:rPr lang="en" sz="2400">
                <a:solidFill>
                  <a:srgbClr val="8BC34A"/>
                </a:solidFill>
                <a:latin typeface="Arial"/>
                <a:ea typeface="Arial"/>
                <a:cs typeface="Arial"/>
                <a:sym typeface="Arial"/>
              </a:rPr>
              <a:t>Portable</a:t>
            </a:r>
            <a:endParaRPr sz="2400">
              <a:solidFill>
                <a:srgbClr val="8BC34A"/>
              </a:solidFill>
              <a:latin typeface="Arial"/>
              <a:ea typeface="Arial"/>
              <a:cs typeface="Arial"/>
              <a:sym typeface="Arial"/>
            </a:endParaRPr>
          </a:p>
        </p:txBody>
      </p:sp>
      <p:sp>
        <p:nvSpPr>
          <p:cNvPr id="220" name="Google Shape;220;p19"/>
          <p:cNvSpPr txBox="1"/>
          <p:nvPr/>
        </p:nvSpPr>
        <p:spPr>
          <a:xfrm>
            <a:off x="1106675" y="1735063"/>
            <a:ext cx="72087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rPr>
              <a:t>Multiple changing lights, makes sounds including alarms or buzzer, and looks visually interesting.</a:t>
            </a:r>
            <a:endParaRPr>
              <a:solidFill>
                <a:schemeClr val="dk1"/>
              </a:solidFill>
              <a:latin typeface="ABeeZee"/>
              <a:ea typeface="ABeeZee"/>
              <a:cs typeface="ABeeZee"/>
              <a:sym typeface="ABeeZee"/>
            </a:endParaRPr>
          </a:p>
        </p:txBody>
      </p:sp>
      <p:sp>
        <p:nvSpPr>
          <p:cNvPr id="221" name="Google Shape;221;p19"/>
          <p:cNvSpPr txBox="1"/>
          <p:nvPr/>
        </p:nvSpPr>
        <p:spPr>
          <a:xfrm>
            <a:off x="1106675" y="2831350"/>
            <a:ext cx="7208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rPr>
              <a:t>Moveable components with reactive feedback.</a:t>
            </a:r>
            <a:endParaRPr>
              <a:solidFill>
                <a:schemeClr val="dk1"/>
              </a:solidFill>
              <a:latin typeface="ABeeZee"/>
              <a:ea typeface="ABeeZee"/>
              <a:cs typeface="ABeeZee"/>
              <a:sym typeface="ABeeZee"/>
            </a:endParaRPr>
          </a:p>
        </p:txBody>
      </p:sp>
      <p:sp>
        <p:nvSpPr>
          <p:cNvPr id="222" name="Google Shape;222;p19"/>
          <p:cNvSpPr txBox="1"/>
          <p:nvPr/>
        </p:nvSpPr>
        <p:spPr>
          <a:xfrm>
            <a:off x="1106675" y="3681625"/>
            <a:ext cx="7208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rPr>
              <a:t>Lightweight, Ergonomic, Easy to set up, and Simple to use</a:t>
            </a:r>
            <a:endParaRPr>
              <a:solidFill>
                <a:schemeClr val="dk1"/>
              </a:solidFill>
              <a:latin typeface="ABeeZee"/>
              <a:ea typeface="ABeeZee"/>
              <a:cs typeface="ABeeZee"/>
              <a:sym typeface="ABeeZe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14042"/>
        </a:solidFill>
        <a:effectLst/>
      </p:bgPr>
    </p:bg>
    <p:spTree>
      <p:nvGrpSpPr>
        <p:cNvPr id="1" name="Shape 226"/>
        <p:cNvGrpSpPr/>
        <p:nvPr/>
      </p:nvGrpSpPr>
      <p:grpSpPr>
        <a:xfrm>
          <a:off x="0" y="0"/>
          <a:ext cx="0" cy="0"/>
          <a:chOff x="0" y="0"/>
          <a:chExt cx="0" cy="0"/>
        </a:xfrm>
      </p:grpSpPr>
      <p:sp>
        <p:nvSpPr>
          <p:cNvPr id="227" name="Google Shape;227;p20"/>
          <p:cNvSpPr txBox="1"/>
          <p:nvPr/>
        </p:nvSpPr>
        <p:spPr>
          <a:xfrm>
            <a:off x="587575" y="1007200"/>
            <a:ext cx="7362000" cy="35094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Char char="●"/>
            </a:pPr>
            <a:r>
              <a:rPr lang="en" sz="1600">
                <a:solidFill>
                  <a:schemeClr val="dk1"/>
                </a:solidFill>
              </a:rPr>
              <a:t>The following journal paper details the need to bring Computer Science into classrooms, [1] specifically using physical models which are more appealing to young students.</a:t>
            </a: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The study was conducted by the United States Naval Academy (USNA) STEM Outreach program to target the growing need for CS graduates.</a:t>
            </a: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The goal was to [1] promote interest and properly educate students about cybersecurity topics utilizing modules that can be interacted without using a computer.</a:t>
            </a: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These modules were able to effectively teach students about cybersecurity concepts in an effective and visual way.</a:t>
            </a:r>
            <a:endParaRPr sz="1600">
              <a:solidFill>
                <a:schemeClr val="dk1"/>
              </a:solidFill>
            </a:endParaRPr>
          </a:p>
          <a:p>
            <a:pPr marL="45720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p:txBody>
      </p:sp>
      <p:sp>
        <p:nvSpPr>
          <p:cNvPr id="228" name="Google Shape;228;p20"/>
          <p:cNvSpPr txBox="1"/>
          <p:nvPr/>
        </p:nvSpPr>
        <p:spPr>
          <a:xfrm>
            <a:off x="1396400" y="298350"/>
            <a:ext cx="62265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b="1">
                <a:solidFill>
                  <a:srgbClr val="8BC34A"/>
                </a:solidFill>
              </a:rPr>
              <a:t>Journal Papers I</a:t>
            </a:r>
            <a:endParaRPr sz="3000" b="1">
              <a:solidFill>
                <a:srgbClr val="8BC34A"/>
              </a:solidFill>
            </a:endParaRPr>
          </a:p>
        </p:txBody>
      </p:sp>
      <p:sp>
        <p:nvSpPr>
          <p:cNvPr id="229" name="Google Shape;229;p20"/>
          <p:cNvSpPr txBox="1"/>
          <p:nvPr/>
        </p:nvSpPr>
        <p:spPr>
          <a:xfrm>
            <a:off x="587575" y="3684575"/>
            <a:ext cx="7710000" cy="1631700"/>
          </a:xfrm>
          <a:prstGeom prst="rect">
            <a:avLst/>
          </a:prstGeom>
          <a:noFill/>
          <a:ln>
            <a:noFill/>
          </a:ln>
        </p:spPr>
        <p:txBody>
          <a:bodyPr spcFirstLastPara="1" wrap="square" lIns="91425" tIns="91425" rIns="91425" bIns="91425" anchor="t" anchorCtr="0">
            <a:spAutoFit/>
          </a:bodyPr>
          <a:lstStyle/>
          <a:p>
            <a:pPr marL="457200" lvl="0" indent="457200" algn="l" rtl="0">
              <a:spcBef>
                <a:spcPts val="0"/>
              </a:spcBef>
              <a:spcAft>
                <a:spcPts val="0"/>
              </a:spcAft>
              <a:buNone/>
            </a:pPr>
            <a:r>
              <a:rPr lang="en">
                <a:solidFill>
                  <a:schemeClr val="lt2"/>
                </a:solidFill>
              </a:rPr>
              <a:t>Reference: [1]</a:t>
            </a:r>
            <a:r>
              <a:rPr lang="en">
                <a:solidFill>
                  <a:schemeClr val="dk1"/>
                </a:solidFill>
              </a:rPr>
              <a:t>  </a:t>
            </a:r>
            <a:r>
              <a:rPr lang="en" sz="1600" u="sng">
                <a:solidFill>
                  <a:schemeClr val="hlink"/>
                </a:solidFill>
                <a:hlinkClick r:id="rId3"/>
              </a:rPr>
              <a:t>R E Fees, J A da Rosa, S S Durkin, M M Murray, A L Moran. (2018, January). "Unplugged Cybersecurity: An approach for bringing computer science into the classroom, " Vol. 2, No. 1. Available: https://www.usna.edu/STEM/_files/documents/Unplugged-Cyber-Security_2018.pdf</a:t>
            </a:r>
            <a:endParaRPr sz="1600">
              <a:solidFill>
                <a:schemeClr val="dk1"/>
              </a:solidFill>
            </a:endParaRPr>
          </a:p>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4538</TotalTime>
  <Words>4823</Words>
  <Application>Microsoft Office PowerPoint</Application>
  <PresentationFormat>On-screen Show (16:9)</PresentationFormat>
  <Paragraphs>538</Paragraphs>
  <Slides>58</Slides>
  <Notes>56</Notes>
  <HiddenSlides>20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58</vt:i4>
      </vt:variant>
    </vt:vector>
  </HeadingPairs>
  <TitlesOfParts>
    <vt:vector size="61" baseType="lpstr">
      <vt:lpstr>ABeeZee</vt:lpstr>
      <vt:lpstr>Arial</vt:lpstr>
      <vt:lpstr>Simple Dark</vt:lpstr>
      <vt:lpstr>SCADA Home Security  STEM Outreach</vt:lpstr>
      <vt:lpstr>Team Members</vt:lpstr>
      <vt:lpstr>Project Summary</vt:lpstr>
      <vt:lpstr>PowerPoint Presentation</vt:lpstr>
      <vt:lpstr>Results and Conclusions</vt:lpstr>
      <vt:lpstr>Purpose</vt:lpstr>
      <vt:lpstr>Marketing Requirements</vt:lpstr>
      <vt:lpstr>Marketing Requirements 2</vt:lpstr>
      <vt:lpstr>PowerPoint Presentation</vt:lpstr>
      <vt:lpstr>PowerPoint Presentation</vt:lpstr>
      <vt:lpstr>PowerPoint Presentation</vt:lpstr>
      <vt:lpstr>PowerPoint Presentation</vt:lpstr>
      <vt:lpstr>Market Research</vt:lpstr>
      <vt:lpstr>Engineering Requirements</vt:lpstr>
      <vt:lpstr>Engineering Requirements</vt:lpstr>
      <vt:lpstr>Engineering Requirements</vt:lpstr>
      <vt:lpstr>Engineering Requirements: Cyber</vt:lpstr>
      <vt:lpstr>Engineering Requirements: Cyber II</vt:lpstr>
      <vt:lpstr>SCADA Home Automation Model</vt:lpstr>
      <vt:lpstr>PowerPoint Presentation</vt:lpstr>
      <vt:lpstr>Alternative Solutions </vt:lpstr>
      <vt:lpstr>Alternative Solutions </vt:lpstr>
      <vt:lpstr>Alternative Solutions </vt:lpstr>
      <vt:lpstr>Alternative Solutions </vt:lpstr>
      <vt:lpstr>Alternative Solutions </vt:lpstr>
      <vt:lpstr>Alternative Solutions </vt:lpstr>
      <vt:lpstr>System Design Description</vt:lpstr>
      <vt:lpstr>Functional Decomposition I</vt:lpstr>
      <vt:lpstr>Functional Decomposition II </vt:lpstr>
      <vt:lpstr>Behavioral Decomposition</vt:lpstr>
      <vt:lpstr>Cybersecurity Component</vt:lpstr>
      <vt:lpstr>Testing Plan - Unit Tests I</vt:lpstr>
      <vt:lpstr>Testing Plan - Unit Tests II</vt:lpstr>
      <vt:lpstr>Testing Plan - Integration Tests</vt:lpstr>
      <vt:lpstr>Testing Plan - Cybersecurity</vt:lpstr>
      <vt:lpstr>Testing Plan - Acceptance Tests</vt:lpstr>
      <vt:lpstr>Project Timeline</vt:lpstr>
      <vt:lpstr>Development Safety Analysis:  During development, we will be working with power tools, soldering equipment, and raw voltage. To mitigate the risk of cuts, burns, and electrical shocks, we will wear proper PPE while working.  End-User Safety Analysis: Flashing lights could affect people that have photosensitive epilepsy. We will have a warning posted on the model indicating that it contains an alarm with bright flashing lights. </vt:lpstr>
      <vt:lpstr>Social Impact The goal of our project is to generate interest in the field of cybersecurity, educate users in the basics of SCADA systems, and demonstrate common vulnerabilities that can be exploited in these systems.  Our sponsor, Dr. Coe, will be taking this model to conferences, seminars, and schools to provide a short, interactive, and educational presentation to students and young professionals. He will be spreading awareness about SCADA systems and the cybersecurity challenges they are facing in the increasingly interconnected world of today.  </vt:lpstr>
      <vt:lpstr>Positive Project Impact</vt:lpstr>
      <vt:lpstr>PowerPoint Presentation</vt:lpstr>
      <vt:lpstr>Division of Responsibility</vt:lpstr>
      <vt:lpstr>Cost Estimation</vt:lpstr>
      <vt:lpstr>Cost Analysis II</vt:lpstr>
      <vt:lpstr>Final Deliverables</vt:lpstr>
      <vt:lpstr>Current State of the Project</vt:lpstr>
      <vt:lpstr>Current Functionality</vt:lpstr>
      <vt:lpstr>Current Functionality</vt:lpstr>
      <vt:lpstr>Current Functionality</vt:lpstr>
      <vt:lpstr>Current Functionality</vt:lpstr>
      <vt:lpstr>PowerPoint Presentation</vt:lpstr>
      <vt:lpstr>PowerPoint Presentation</vt:lpstr>
      <vt:lpstr>Current Functionality</vt:lpstr>
      <vt:lpstr>Current Functionality</vt:lpstr>
      <vt:lpstr>Expected Final State</vt:lpstr>
      <vt:lpstr>Future Additions</vt:lpstr>
      <vt:lpstr>Lessons Learned</vt:lpstr>
      <vt:lpstr>Project Q/A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SCADA Home Security  STEM Outreach</dc:title>
  <dc:creator>Benjamin Calvert</dc:creator>
  <cp:lastModifiedBy>Benjamin  Calvert</cp:lastModifiedBy>
  <cp:revision>6</cp:revision>
  <dcterms:modified xsi:type="dcterms:W3CDTF">2023-04-23T19:31:26Z</dcterms:modified>
</cp:coreProperties>
</file>